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1" r:id="rId6"/>
    <p:sldId id="262" r:id="rId7"/>
    <p:sldId id="263" r:id="rId8"/>
    <p:sldId id="264" r:id="rId9"/>
    <p:sldId id="265" r:id="rId10"/>
    <p:sldId id="272" r:id="rId11"/>
    <p:sldId id="266" r:id="rId12"/>
    <p:sldId id="273" r:id="rId13"/>
    <p:sldId id="267" r:id="rId14"/>
    <p:sldId id="28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9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0ab77c56feab"/>
          <p:cNvPicPr>
            <a:picLocks noChangeAspect="1"/>
          </p:cNvPicPr>
          <p:nvPr/>
        </p:nvPicPr>
        <p:blipFill>
          <a:blip r:embed="rId1"/>
          <a:stretch>
            <a:fillRect/>
          </a:stretch>
        </p:blipFill>
        <p:spPr>
          <a:xfrm>
            <a:off x="437515" y="0"/>
            <a:ext cx="10972800" cy="6858000"/>
          </a:xfrm>
          <a:prstGeom prst="rect">
            <a:avLst/>
          </a:prstGeom>
        </p:spPr>
      </p:pic>
      <p:sp>
        <p:nvSpPr>
          <p:cNvPr id="5" name="文本框 4"/>
          <p:cNvSpPr txBox="1"/>
          <p:nvPr/>
        </p:nvSpPr>
        <p:spPr>
          <a:xfrm>
            <a:off x="2082165" y="1917700"/>
            <a:ext cx="4649470" cy="521970"/>
          </a:xfrm>
          <a:prstGeom prst="rect">
            <a:avLst/>
          </a:prstGeom>
          <a:noFill/>
        </p:spPr>
        <p:txBody>
          <a:bodyPr wrap="square" rtlCol="0">
            <a:spAutoFit/>
            <a:scene3d>
              <a:camera prst="orthographicFront"/>
              <a:lightRig rig="threePt" dir="t"/>
            </a:scene3d>
          </a:bodyPr>
          <a:lstStyle/>
          <a:p>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rPr>
              <a:t>Make Your Power System </a:t>
            </a:r>
            <a:endParaRPr lang="en-US" altLang="zh-CN" sz="2800" dirty="0">
              <a:solidFill>
                <a:schemeClr val="bg1"/>
              </a:solidFill>
              <a:effectLst>
                <a:outerShdw blurRad="38100" dist="19050" dir="2700000" algn="tl" rotWithShape="0">
                  <a:schemeClr val="dk1">
                    <a:alpha val="40000"/>
                  </a:schemeClr>
                </a:outerShdw>
              </a:effectLst>
              <a:latin typeface="Microsoft Tai Le" panose="020B0502040204020203" charset="0"/>
              <a:ea typeface="Arial Unicode MS" panose="020B0604020202020204" pitchFamily="34" charset="-122"/>
              <a:cs typeface="Microsoft Tai Le" panose="020B0502040204020203" charset="0"/>
              <a:sym typeface="+mn-ea"/>
            </a:endParaRPr>
          </a:p>
        </p:txBody>
      </p:sp>
      <p:sp>
        <p:nvSpPr>
          <p:cNvPr id="6" name="文本框 5"/>
          <p:cNvSpPr txBox="1"/>
          <p:nvPr/>
        </p:nvSpPr>
        <p:spPr>
          <a:xfrm>
            <a:off x="3489325" y="2439670"/>
            <a:ext cx="2869565" cy="521970"/>
          </a:xfrm>
          <a:prstGeom prst="rect">
            <a:avLst/>
          </a:prstGeom>
          <a:noFill/>
        </p:spPr>
        <p:txBody>
          <a:bodyPr wrap="square" rtlCol="0">
            <a:spAutoFit/>
            <a:scene3d>
              <a:camera prst="orthographicFront"/>
              <a:lightRig rig="threePt" dir="t"/>
            </a:scene3d>
          </a:bodyPr>
          <a:lstStyle/>
          <a:p>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rPr>
              <a:t>More Secure,</a:t>
            </a:r>
            <a:endParaRPr lang="en-US" altLang="zh-CN" sz="2800" dirty="0">
              <a:solidFill>
                <a:schemeClr val="bg1"/>
              </a:solidFill>
              <a:effectLst>
                <a:outerShdw blurRad="38100" dist="19050" dir="2700000" algn="tl" rotWithShape="0">
                  <a:schemeClr val="dk1">
                    <a:alpha val="40000"/>
                  </a:schemeClr>
                </a:outerShdw>
              </a:effectLst>
              <a:latin typeface="Microsoft Tai Le" panose="020B0502040204020203" charset="0"/>
              <a:ea typeface="Arial Unicode MS" panose="020B0604020202020204" pitchFamily="34" charset="-122"/>
              <a:cs typeface="Microsoft Tai Le" panose="020B0502040204020203" charset="0"/>
              <a:sym typeface="+mn-ea"/>
            </a:endParaRPr>
          </a:p>
        </p:txBody>
      </p:sp>
      <p:sp>
        <p:nvSpPr>
          <p:cNvPr id="8" name="文本框 7"/>
          <p:cNvSpPr txBox="1"/>
          <p:nvPr/>
        </p:nvSpPr>
        <p:spPr>
          <a:xfrm>
            <a:off x="3961130" y="2961640"/>
            <a:ext cx="2669540" cy="521970"/>
          </a:xfrm>
          <a:prstGeom prst="rect">
            <a:avLst/>
          </a:prstGeom>
          <a:noFill/>
        </p:spPr>
        <p:txBody>
          <a:bodyPr wrap="square" rtlCol="0">
            <a:spAutoFit/>
            <a:scene3d>
              <a:camera prst="orthographicFront"/>
              <a:lightRig rig="threePt" dir="t"/>
            </a:scene3d>
          </a:bodyPr>
          <a:lstStyle/>
          <a:p>
            <a:pPr algn="just"/>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rPr>
              <a:t>More </a:t>
            </a:r>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rPr>
              <a:t>Reliable</a:t>
            </a:r>
            <a:endPar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6730" y="371475"/>
            <a:ext cx="11092180" cy="1753235"/>
          </a:xfrm>
          <a:prstGeom prst="rect">
            <a:avLst/>
          </a:prstGeom>
          <a:noFill/>
        </p:spPr>
        <p:txBody>
          <a:bodyPr wrap="square" rtlCol="0" anchor="t">
            <a:spAutoFit/>
          </a:bodyPr>
          <a:lstStyle/>
          <a:p>
            <a:r>
              <a:rPr lang="zh-CN" altLang="en-US"/>
              <a:t>技术研发</a:t>
            </a:r>
            <a:endParaRPr lang="zh-CN" altLang="en-US"/>
          </a:p>
          <a:p>
            <a:r>
              <a:rPr lang="zh-CN" altLang="en-US"/>
              <a:t>从概念设计、产品设计、应用集成到生产验证，已经具备全球领先的正向研发能力和完善的产品开发流程</a:t>
            </a:r>
            <a:endParaRPr lang="zh-CN" altLang="en-US"/>
          </a:p>
          <a:p>
            <a:endParaRPr lang="en-US" altLang="zh-CN">
              <a:latin typeface="Microsoft Tai Le" panose="020B0502040204020203" charset="0"/>
              <a:cs typeface="Microsoft Tai Le" panose="020B0502040204020203" charset="0"/>
            </a:endParaRPr>
          </a:p>
          <a:p>
            <a:r>
              <a:rPr lang="en-US" altLang="zh-CN">
                <a:latin typeface="Microsoft Tai Le" panose="020B0502040204020203" charset="0"/>
                <a:cs typeface="Microsoft Tai Le" panose="020B0502040204020203" charset="0"/>
              </a:rPr>
              <a:t>Our R&amp;D Enginnering </a:t>
            </a:r>
            <a:endParaRPr lang="en-US" altLang="zh-CN">
              <a:latin typeface="Microsoft Tai Le" panose="020B0502040204020203" charset="0"/>
              <a:cs typeface="Microsoft Tai Le" panose="020B0502040204020203" charset="0"/>
            </a:endParaRPr>
          </a:p>
          <a:p>
            <a:r>
              <a:rPr lang="en-US" altLang="zh-CN">
                <a:latin typeface="Microsoft Tai Le" panose="020B0502040204020203" charset="0"/>
                <a:cs typeface="Microsoft Tai Le" panose="020B0502040204020203" charset="0"/>
              </a:rPr>
              <a:t>We are capable of </a:t>
            </a:r>
            <a:r>
              <a:rPr lang="en-US" altLang="zh-CN">
                <a:latin typeface="Microsoft Tai Le" panose="020B0502040204020203" charset="0"/>
                <a:cs typeface="Microsoft Tai Le" panose="020B0502040204020203" charset="0"/>
                <a:sym typeface="+mn-ea"/>
              </a:rPr>
              <a:t>world-class  </a:t>
            </a:r>
            <a:r>
              <a:rPr lang="en-US" altLang="zh-CN">
                <a:latin typeface="Microsoft Tai Le" panose="020B0502040204020203" charset="0"/>
                <a:cs typeface="Microsoft Tai Le" panose="020B0502040204020203" charset="0"/>
              </a:rPr>
              <a:t>research &amp; development ability on the process of C</a:t>
            </a:r>
            <a:r>
              <a:rPr lang="zh-CN" altLang="en-US">
                <a:latin typeface="Microsoft Tai Le" panose="020B0502040204020203" charset="0"/>
                <a:cs typeface="Microsoft Tai Le" panose="020B0502040204020203" charset="0"/>
              </a:rPr>
              <a:t>oncept</a:t>
            </a:r>
            <a:r>
              <a:rPr lang="en-US" altLang="zh-CN">
                <a:latin typeface="Microsoft Tai Le" panose="020B0502040204020203" charset="0"/>
                <a:cs typeface="Microsoft Tai Le" panose="020B0502040204020203" charset="0"/>
              </a:rPr>
              <a:t>, Product Desgin, Integration and Validation.</a:t>
            </a:r>
            <a:endParaRPr lang="en-US" altLang="zh-CN">
              <a:latin typeface="Microsoft Tai Le" panose="020B0502040204020203" charset="0"/>
              <a:cs typeface="Microsoft Tai Le" panose="020B0502040204020203" charset="0"/>
            </a:endParaRPr>
          </a:p>
        </p:txBody>
      </p:sp>
      <p:sp>
        <p:nvSpPr>
          <p:cNvPr id="5" name="文本框 4"/>
          <p:cNvSpPr txBox="1"/>
          <p:nvPr/>
        </p:nvSpPr>
        <p:spPr>
          <a:xfrm>
            <a:off x="514350" y="2673985"/>
            <a:ext cx="11163300" cy="3138170"/>
          </a:xfrm>
          <a:prstGeom prst="rect">
            <a:avLst/>
          </a:prstGeom>
          <a:noFill/>
        </p:spPr>
        <p:txBody>
          <a:bodyPr wrap="square" rtlCol="0" anchor="t">
            <a:spAutoFit/>
          </a:bodyPr>
          <a:lstStyle/>
          <a:p>
            <a:r>
              <a:rPr lang="zh-CN" altLang="en-US"/>
              <a:t>ENGINEERING CAPABILITY</a:t>
            </a:r>
            <a:endParaRPr lang="zh-CN" altLang="en-US"/>
          </a:p>
          <a:p>
            <a:r>
              <a:rPr lang="zh-CN" altLang="en-US"/>
              <a:t>研发能力</a:t>
            </a:r>
            <a:endParaRPr lang="zh-CN" altLang="en-US"/>
          </a:p>
          <a:p>
            <a:r>
              <a:rPr lang="zh-CN" altLang="en-US"/>
              <a:t>研发核心团队由行业经验十二年以上的资深软硬件工程师组成，是国内最早专注蓄电池监测产品的研发团队之一，在蓄电池特性研究，数据智能软件算法等领域积累了丰富的经验，致力于蓄电池监测管理系统相关产品的技术创新及改进。</a:t>
            </a:r>
            <a:endParaRPr lang="zh-CN" altLang="en-US"/>
          </a:p>
          <a:p>
            <a:endParaRPr lang="zh-CN" altLang="en-US">
              <a:sym typeface="+mn-ea"/>
            </a:endParaRPr>
          </a:p>
          <a:p>
            <a:r>
              <a:rPr lang="zh-CN" altLang="en-US">
                <a:sym typeface="+mn-ea"/>
              </a:rPr>
              <a:t>ENGINEERING CAPABILITY</a:t>
            </a:r>
            <a:endParaRPr lang="zh-CN" altLang="en-US"/>
          </a:p>
          <a:p>
            <a:pPr algn="l">
              <a:buClrTx/>
              <a:buSzTx/>
              <a:buFontTx/>
            </a:pPr>
            <a:r>
              <a:rPr lang="en-US" altLang="zh-CN">
                <a:latin typeface="Microsoft Tai Le" panose="020B0502040204020203" charset="0"/>
                <a:cs typeface="Microsoft Tai Le" panose="020B0502040204020203" charset="0"/>
                <a:sym typeface="+mn-ea"/>
              </a:rPr>
              <a:t>Over 13+ years developments, our engineers have gain wide industrial experiences of VRLA batteries and the cut edge techlogy for data stack and storage.</a:t>
            </a:r>
            <a:r>
              <a:rPr lang="zh-CN" altLang="en-US">
                <a:latin typeface="Microsoft Tai Le" panose="020B0502040204020203" charset="0"/>
                <a:cs typeface="Microsoft Tai Le" panose="020B0502040204020203" charset="0"/>
                <a:sym typeface="+mn-ea"/>
              </a:rPr>
              <a:t>We dedicate to providing innovative </a:t>
            </a:r>
            <a:r>
              <a:rPr lang="en-US" altLang="zh-CN">
                <a:latin typeface="Microsoft Tai Le" panose="020B0502040204020203" charset="0"/>
                <a:cs typeface="Microsoft Tai Le" panose="020B0502040204020203" charset="0"/>
                <a:sym typeface="+mn-ea"/>
              </a:rPr>
              <a:t>technology </a:t>
            </a:r>
            <a:r>
              <a:rPr lang="en-US">
                <a:latin typeface="Microsoft Tai Le" panose="020B0502040204020203" charset="0"/>
                <a:cs typeface="Microsoft Tai Le" panose="020B0502040204020203" charset="0"/>
                <a:sym typeface="+mn-ea"/>
              </a:rPr>
              <a:t>for all related battery monitoring solution.</a:t>
            </a:r>
            <a:endParaRPr lang="en-US" altLang="zh-CN">
              <a:latin typeface="Microsoft Tai Le" panose="020B0502040204020203" charset="0"/>
              <a:cs typeface="Microsoft Tai Le" panose="020B0502040204020203" charset="0"/>
              <a:sym typeface="+mn-ea"/>
            </a:endParaRPr>
          </a:p>
          <a:p>
            <a:endParaRPr lang="en-US" altLang="zh-CN">
              <a:latin typeface="Microsoft Tai Le" panose="020B0502040204020203" charset="0"/>
              <a:cs typeface="Microsoft Tai Le" panose="020B0502040204020203"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6730" y="769620"/>
            <a:ext cx="11091545" cy="3138170"/>
          </a:xfrm>
          <a:prstGeom prst="rect">
            <a:avLst/>
          </a:prstGeom>
          <a:noFill/>
        </p:spPr>
        <p:txBody>
          <a:bodyPr wrap="square" rtlCol="0" anchor="t">
            <a:spAutoFit/>
          </a:bodyPr>
          <a:lstStyle/>
          <a:p>
            <a:r>
              <a:rPr lang="zh-CN" altLang="en-US"/>
              <a:t>INTELLIGENT MANUFACTURING</a:t>
            </a:r>
            <a:endParaRPr lang="zh-CN" altLang="en-US"/>
          </a:p>
          <a:p>
            <a:r>
              <a:rPr lang="zh-CN" altLang="en-US"/>
              <a:t>精益制造</a:t>
            </a:r>
            <a:endParaRPr lang="zh-CN" altLang="en-US"/>
          </a:p>
          <a:p>
            <a:r>
              <a:rPr lang="zh-CN" altLang="en-US"/>
              <a:t>公司通过了国际ISO9000的质量管理体系认证，从调研、设计、评审、测试、采购、制造、销售等多个环节进行严格管控，保证工作效率，实现安全、高质量、高效的生产</a:t>
            </a:r>
            <a:endParaRPr lang="zh-CN" altLang="en-US"/>
          </a:p>
          <a:p>
            <a:endParaRPr lang="zh-CN" altLang="en-US"/>
          </a:p>
          <a:p>
            <a:r>
              <a:rPr lang="zh-CN" altLang="en-US">
                <a:sym typeface="+mn-ea"/>
              </a:rPr>
              <a:t>INTELLIGENT MANUFACTURING</a:t>
            </a:r>
            <a:endParaRPr lang="zh-CN" altLang="en-US">
              <a:sym typeface="+mn-ea"/>
            </a:endParaRPr>
          </a:p>
          <a:p>
            <a:r>
              <a:rPr lang="en-US" altLang="zh-CN"/>
              <a:t>We are an ISO9001 certificated company. W</a:t>
            </a:r>
            <a:r>
              <a:rPr lang="zh-CN" altLang="en-US"/>
              <a:t>e have robust, clearly defined procedures in place in all our business areas such as R&amp;D, production, supply chain management, risk management, handling of documents and data and strong business continuity processes.</a:t>
            </a:r>
            <a:r>
              <a:rPr lang="en-US" altLang="zh-CN"/>
              <a:t>We are </a:t>
            </a:r>
            <a:r>
              <a:rPr lang="zh-CN" altLang="en-US"/>
              <a:t>providing a high-quality and consistent products and services to our clients and our ongoing investment in technology and development.  </a:t>
            </a:r>
            <a:endParaRPr lang="zh-CN" altLang="en-US"/>
          </a:p>
          <a:p>
            <a:endParaRPr lang="zh-CN" altLang="en-US"/>
          </a:p>
        </p:txBody>
      </p:sp>
      <p:sp>
        <p:nvSpPr>
          <p:cNvPr id="7" name="文本框 6"/>
          <p:cNvSpPr txBox="1"/>
          <p:nvPr/>
        </p:nvSpPr>
        <p:spPr>
          <a:xfrm>
            <a:off x="506095" y="3907790"/>
            <a:ext cx="11092180" cy="3415030"/>
          </a:xfrm>
          <a:prstGeom prst="rect">
            <a:avLst/>
          </a:prstGeom>
          <a:noFill/>
        </p:spPr>
        <p:txBody>
          <a:bodyPr wrap="square" rtlCol="0" anchor="t">
            <a:spAutoFit/>
          </a:bodyPr>
          <a:lstStyle/>
          <a:p>
            <a:r>
              <a:rPr lang="zh-CN" altLang="en-US"/>
              <a:t>TESTING &amp; VERIFICATION</a:t>
            </a:r>
            <a:endParaRPr lang="zh-CN" altLang="en-US"/>
          </a:p>
          <a:p>
            <a:r>
              <a:rPr lang="zh-CN" altLang="en-US"/>
              <a:t>试验验证</a:t>
            </a:r>
            <a:endParaRPr lang="zh-CN" altLang="en-US"/>
          </a:p>
          <a:p>
            <a:r>
              <a:rPr lang="zh-CN" altLang="en-US"/>
              <a:t>公司成立了专业的研发实验中心，包含产品测试实验室、EMC实验室、高低环境测试实验室，来料检测实验室等多个实验室。在产品研发过程中从物料环节到整机功能测试实现一套完整精细的实验验证，保证所有产品的可靠性、安全性及稳</a:t>
            </a:r>
            <a:endParaRPr lang="zh-CN" altLang="en-US"/>
          </a:p>
          <a:p>
            <a:endParaRPr lang="zh-CN" altLang="en-US"/>
          </a:p>
          <a:p>
            <a:r>
              <a:rPr lang="zh-CN" altLang="en-US">
                <a:sym typeface="+mn-ea"/>
              </a:rPr>
              <a:t>TESTING &amp; VERIFICATION</a:t>
            </a:r>
            <a:endParaRPr lang="zh-CN" altLang="en-US">
              <a:sym typeface="+mn-ea"/>
            </a:endParaRPr>
          </a:p>
          <a:p>
            <a:r>
              <a:rPr lang="en-US" altLang="zh-CN">
                <a:sym typeface="+mn-ea"/>
              </a:rPr>
              <a:t>Our parent company established laboratory with sophisticated test equipment including Material Analysis Lab, EMC Lab,High Low Temperature Test Lab, Product Test Lab and etc. On the process  from the raw material to the funitional verifcation and test, we formulate a complete experimental verification to guarantee the robust, relaibility and stability for all the product</a:t>
            </a:r>
            <a:endParaRPr lang="en-US" altLang="zh-CN">
              <a:sym typeface="+mn-ea"/>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991235" y="845820"/>
          <a:ext cx="9608185" cy="5296535"/>
        </p:xfrm>
        <a:graphic>
          <a:graphicData uri="http://schemas.openxmlformats.org/drawingml/2006/table">
            <a:tbl>
              <a:tblPr firstRow="1" bandRow="1">
                <a:tableStyleId>{5C22544A-7EE6-4342-B048-85BDC9FD1C3A}</a:tableStyleId>
              </a:tblPr>
              <a:tblGrid>
                <a:gridCol w="9608185"/>
              </a:tblGrid>
              <a:tr h="807085">
                <a:tc>
                  <a:txBody>
                    <a:bodyPr/>
                    <a:lstStyle/>
                    <a:p>
                      <a:pPr algn="l" fontAlgn="auto">
                        <a:lnSpc>
                          <a:spcPct val="120000"/>
                        </a:lnSpc>
                      </a:pPr>
                      <a:r>
                        <a:rPr lang="zh-CN" altLang="en-US" sz="3200" b="1">
                          <a:latin typeface="Candara" panose="020E0502030303020204" charset="0"/>
                          <a:cs typeface="Candara" panose="020E0502030303020204" charset="0"/>
                          <a:sym typeface="+mn-ea"/>
                        </a:rPr>
                        <a:t>Leading </a:t>
                      </a:r>
                      <a:r>
                        <a:rPr lang="en-US" altLang="zh-CN" sz="3200" b="1">
                          <a:latin typeface="Candara" panose="020E0502030303020204" charset="0"/>
                          <a:cs typeface="Candara" panose="020E0502030303020204" charset="0"/>
                          <a:sym typeface="+mn-ea"/>
                        </a:rPr>
                        <a:t>Technical</a:t>
                      </a:r>
                      <a:r>
                        <a:rPr lang="zh-CN" altLang="en-US" sz="3200" b="1">
                          <a:latin typeface="Candara" panose="020E0502030303020204" charset="0"/>
                          <a:cs typeface="Candara" panose="020E0502030303020204" charset="0"/>
                          <a:sym typeface="+mn-ea"/>
                        </a:rPr>
                        <a:t> Support</a:t>
                      </a:r>
                      <a:endParaRPr lang="zh-CN" altLang="en-US" sz="3200" b="1" spc="60" baseline="0" dirty="0">
                        <a:solidFill>
                          <a:schemeClr val="bg1"/>
                        </a:solidFill>
                        <a:latin typeface="Candara" panose="020E0502030303020204" charset="0"/>
                        <a:ea typeface="Microsoft Tai Le" panose="020B0502040204020203" charset="0"/>
                        <a:cs typeface="Candara" panose="020E0502030303020204" charset="0"/>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r>
              <a:tr h="3296920">
                <a:tc>
                  <a:txBody>
                    <a:bodyPr/>
                    <a:lstStyle/>
                    <a:p>
                      <a:pPr algn="l" fontAlgn="auto">
                        <a:lnSpc>
                          <a:spcPct val="120000"/>
                        </a:lnSpc>
                      </a:pPr>
                      <a:r>
                        <a:rPr lang="zh-CN" altLang="en-US" sz="2400">
                          <a:latin typeface="Calibri" panose="020F0502020204030204" charset="0"/>
                          <a:cs typeface="Calibri" panose="020F0502020204030204" charset="0"/>
                          <a:sym typeface="+mn-ea"/>
                        </a:rPr>
                        <a:t>We back our </a:t>
                      </a:r>
                      <a:r>
                        <a:rPr lang="en-US" altLang="zh-CN" sz="2400">
                          <a:latin typeface="Calibri" panose="020F0502020204030204" charset="0"/>
                          <a:cs typeface="Calibri" panose="020F0502020204030204" charset="0"/>
                          <a:sym typeface="+mn-ea"/>
                        </a:rPr>
                        <a:t>battery monitoring system</a:t>
                      </a:r>
                      <a:r>
                        <a:rPr lang="zh-CN" altLang="en-US" sz="2400">
                          <a:latin typeface="Calibri" panose="020F0502020204030204" charset="0"/>
                          <a:cs typeface="Calibri" panose="020F0502020204030204" charset="0"/>
                          <a:sym typeface="+mn-ea"/>
                        </a:rPr>
                        <a:t> with industry-leading </a:t>
                      </a:r>
                      <a:r>
                        <a:rPr lang="en-US" altLang="zh-CN" sz="2400">
                          <a:latin typeface="Calibri" panose="020F0502020204030204" charset="0"/>
                          <a:cs typeface="Calibri" panose="020F0502020204030204" charset="0"/>
                          <a:sym typeface="+mn-ea"/>
                        </a:rPr>
                        <a:t>technical </a:t>
                      </a:r>
                      <a:r>
                        <a:rPr lang="zh-CN" altLang="en-US" sz="2400">
                          <a:latin typeface="Calibri" panose="020F0502020204030204" charset="0"/>
                          <a:cs typeface="Calibri" panose="020F0502020204030204" charset="0"/>
                          <a:sym typeface="+mn-ea"/>
                        </a:rPr>
                        <a:t>support which includes:​</a:t>
                      </a:r>
                      <a:endParaRPr lang="zh-CN" altLang="en-US" sz="2400">
                        <a:latin typeface="Calibri" panose="020F0502020204030204" charset="0"/>
                        <a:cs typeface="Calibri" panose="020F0502020204030204" charset="0"/>
                      </a:endParaRPr>
                    </a:p>
                    <a:p>
                      <a:pPr algn="l">
                        <a:buClrTx/>
                        <a:buSzTx/>
                        <a:buFontTx/>
                      </a:pPr>
                      <a:r>
                        <a:rPr sz="2400">
                          <a:latin typeface="Calibri" panose="020F0502020204030204" charset="0"/>
                          <a:cs typeface="Calibri" panose="020F0502020204030204" charset="0"/>
                          <a:sym typeface="+mn-ea"/>
                        </a:rPr>
                        <a:t>►Providing battery monitoring system connection diagram</a:t>
                      </a:r>
                      <a:endParaRPr sz="2400">
                        <a:latin typeface="Calibri" panose="020F0502020204030204" charset="0"/>
                        <a:cs typeface="Calibri" panose="020F0502020204030204" charset="0"/>
                        <a:sym typeface="+mn-ea"/>
                      </a:endParaRPr>
                    </a:p>
                    <a:p>
                      <a:pPr algn="l">
                        <a:buClrTx/>
                        <a:buSzTx/>
                        <a:buFontTx/>
                      </a:pPr>
                      <a:r>
                        <a:rPr sz="2400">
                          <a:latin typeface="Calibri" panose="020F0502020204030204" charset="0"/>
                          <a:cs typeface="Calibri" panose="020F0502020204030204" charset="0"/>
                          <a:sym typeface="+mn-ea"/>
                        </a:rPr>
                        <a:t>►Providing installation recommendations and techinical information</a:t>
                      </a:r>
                      <a:endParaRPr sz="2400">
                        <a:latin typeface="Calibri" panose="020F0502020204030204" charset="0"/>
                        <a:cs typeface="Calibri" panose="020F0502020204030204" charset="0"/>
                        <a:sym typeface="+mn-ea"/>
                      </a:endParaRPr>
                    </a:p>
                    <a:p>
                      <a:pPr algn="l">
                        <a:buClrTx/>
                        <a:buSzTx/>
                        <a:buFontTx/>
                      </a:pPr>
                      <a:r>
                        <a:rPr sz="2400">
                          <a:latin typeface="Calibri" panose="020F0502020204030204" charset="0"/>
                          <a:cs typeface="Calibri" panose="020F0502020204030204" charset="0"/>
                          <a:sym typeface="+mn-ea"/>
                        </a:rPr>
                        <a:t>►</a:t>
                      </a:r>
                      <a:r>
                        <a:rPr lang="en-US" sz="2400">
                          <a:latin typeface="Calibri" panose="020F0502020204030204" charset="0"/>
                          <a:cs typeface="Calibri" panose="020F0502020204030204" charset="0"/>
                          <a:sym typeface="+mn-ea"/>
                        </a:rPr>
                        <a:t>Providing technical webinar training</a:t>
                      </a:r>
                      <a:endParaRPr sz="2400">
                        <a:latin typeface="Calibri" panose="020F0502020204030204" charset="0"/>
                        <a:cs typeface="Calibri" panose="020F0502020204030204" charset="0"/>
                        <a:sym typeface="+mn-ea"/>
                      </a:endParaRPr>
                    </a:p>
                    <a:p>
                      <a:pPr algn="l">
                        <a:buClrTx/>
                        <a:buSzTx/>
                        <a:buFontTx/>
                      </a:pPr>
                      <a:r>
                        <a:rPr sz="2400">
                          <a:latin typeface="Calibri" panose="020F0502020204030204" charset="0"/>
                          <a:cs typeface="Calibri" panose="020F0502020204030204" charset="0"/>
                          <a:sym typeface="+mn-ea"/>
                        </a:rPr>
                        <a:t>►Remote Assistance for troubleshooting during installation</a:t>
                      </a:r>
                      <a:endParaRPr sz="2400">
                        <a:latin typeface="Calibri" panose="020F0502020204030204" charset="0"/>
                        <a:cs typeface="Calibri" panose="020F0502020204030204" charset="0"/>
                        <a:sym typeface="+mn-ea"/>
                      </a:endParaRPr>
                    </a:p>
                    <a:p>
                      <a:pPr algn="l">
                        <a:buClrTx/>
                        <a:buSzTx/>
                        <a:buFontTx/>
                      </a:pPr>
                      <a:r>
                        <a:rPr sz="2400">
                          <a:latin typeface="Calibri" panose="020F0502020204030204" charset="0"/>
                          <a:cs typeface="Calibri" panose="020F0502020204030204" charset="0"/>
                          <a:sym typeface="+mn-ea"/>
                        </a:rPr>
                        <a:t>►</a:t>
                      </a:r>
                      <a:r>
                        <a:rPr lang="en-US" sz="2400">
                          <a:latin typeface="Calibri" panose="020F0502020204030204" charset="0"/>
                          <a:cs typeface="Calibri" panose="020F0502020204030204" charset="0"/>
                          <a:sym typeface="+mn-ea"/>
                        </a:rPr>
                        <a:t>Remote </a:t>
                      </a:r>
                      <a:r>
                        <a:rPr sz="2400">
                          <a:latin typeface="Calibri" panose="020F0502020204030204" charset="0"/>
                          <a:cs typeface="Calibri" panose="020F0502020204030204" charset="0"/>
                          <a:sym typeface="+mn-ea"/>
                        </a:rPr>
                        <a:t>Assistance for configuration battery monitoring software</a:t>
                      </a:r>
                      <a:endParaRPr lang="en-US" altLang="zh-CN" sz="2400">
                        <a:latin typeface="Calibri" panose="020F0502020204030204" charset="0"/>
                        <a:cs typeface="Calibri" panose="020F0502020204030204" charset="0"/>
                        <a:sym typeface="+mn-ea"/>
                      </a:endParaRPr>
                    </a:p>
                    <a:p>
                      <a:pPr algn="l">
                        <a:buClrTx/>
                        <a:buSzTx/>
                        <a:buFontTx/>
                      </a:pPr>
                      <a:r>
                        <a:rPr sz="2400">
                          <a:latin typeface="Calibri" panose="020F0502020204030204" charset="0"/>
                          <a:cs typeface="Calibri" panose="020F0502020204030204" charset="0"/>
                          <a:sym typeface="+mn-ea"/>
                        </a:rPr>
                        <a:t>►</a:t>
                      </a:r>
                      <a:r>
                        <a:rPr lang="en-US" sz="2400">
                          <a:latin typeface="Calibri" panose="020F0502020204030204" charset="0"/>
                          <a:cs typeface="Calibri" panose="020F0502020204030204" charset="0"/>
                          <a:sym typeface="+mn-ea"/>
                        </a:rPr>
                        <a:t>Technical Consulting and Post-sale Service</a:t>
                      </a:r>
                      <a:endParaRPr lang="en-US" altLang="zh-CN" sz="2400" spc="60" baseline="0" dirty="0">
                        <a:solidFill>
                          <a:schemeClr val="tx1"/>
                        </a:solidFill>
                        <a:latin typeface="Calibri" panose="020F0502020204030204" charset="0"/>
                        <a:ea typeface="Microsoft Tai Le" panose="020B0502040204020203" charset="0"/>
                        <a:cs typeface="Calibri" panose="020F0502020204030204" charset="0"/>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192530">
                <a:tc>
                  <a:txBody>
                    <a:bodyPr/>
                    <a:lstStyle/>
                    <a:p>
                      <a:pPr algn="l">
                        <a:buClrTx/>
                        <a:buSzTx/>
                        <a:buFontTx/>
                        <a:buNone/>
                      </a:pPr>
                      <a:r>
                        <a:rPr lang="en-US" altLang="zh-CN" sz="2400" spc="60" baseline="0" dirty="0">
                          <a:solidFill>
                            <a:schemeClr val="tx1"/>
                          </a:solidFill>
                          <a:latin typeface="Calibri" panose="020F0502020204030204" charset="0"/>
                          <a:ea typeface="Microsoft Tai Le" panose="020B0502040204020203" charset="0"/>
                          <a:cs typeface="Calibri" panose="020F0502020204030204" charset="0"/>
                        </a:rPr>
                        <a:t>Technical Engineer,</a:t>
                      </a:r>
                      <a:endParaRPr lang="en-US" altLang="zh-CN" sz="2400" spc="60" baseline="0" dirty="0">
                        <a:solidFill>
                          <a:schemeClr val="tx1"/>
                        </a:solidFill>
                        <a:latin typeface="Calibri" panose="020F0502020204030204" charset="0"/>
                        <a:ea typeface="Microsoft Tai Le" panose="020B0502040204020203" charset="0"/>
                        <a:cs typeface="Calibri" panose="020F0502020204030204" charset="0"/>
                      </a:endParaRPr>
                    </a:p>
                    <a:p>
                      <a:pPr algn="l">
                        <a:buClrTx/>
                        <a:buSzTx/>
                        <a:buFontTx/>
                        <a:buNone/>
                      </a:pPr>
                      <a:r>
                        <a:rPr lang="en-US" altLang="zh-CN" sz="2400" spc="60" baseline="0" dirty="0">
                          <a:solidFill>
                            <a:schemeClr val="tx1"/>
                          </a:solidFill>
                          <a:latin typeface="Calibri" panose="020F0502020204030204" charset="0"/>
                          <a:ea typeface="Microsoft Tai Le" panose="020B0502040204020203" charset="0"/>
                          <a:cs typeface="Calibri" panose="020F0502020204030204" charset="0"/>
                        </a:rPr>
                        <a:t>Engineer Chu, email: cdw@relatele.com</a:t>
                      </a:r>
                      <a:endParaRPr lang="en-US" altLang="zh-CN" sz="2400" spc="60" baseline="0" dirty="0">
                        <a:solidFill>
                          <a:schemeClr val="tx1"/>
                        </a:solidFill>
                        <a:latin typeface="Calibri" panose="020F0502020204030204" charset="0"/>
                        <a:ea typeface="Microsoft Tai Le" panose="020B0502040204020203" charset="0"/>
                        <a:cs typeface="Calibri" panose="020F0502020204030204" charset="0"/>
                      </a:endParaRPr>
                    </a:p>
                    <a:p>
                      <a:pPr algn="l">
                        <a:buClrTx/>
                        <a:buSzTx/>
                        <a:buFontTx/>
                        <a:buNone/>
                      </a:pPr>
                      <a:r>
                        <a:rPr lang="en-US" altLang="zh-CN" sz="2400" spc="60" baseline="0" dirty="0">
                          <a:solidFill>
                            <a:schemeClr val="tx1"/>
                          </a:solidFill>
                          <a:latin typeface="Calibri" panose="020F0502020204030204" charset="0"/>
                          <a:ea typeface="Microsoft Tai Le" panose="020B0502040204020203" charset="0"/>
                          <a:cs typeface="Calibri" panose="020F0502020204030204" charset="0"/>
                        </a:rPr>
                        <a:t>Engineer Gao, email: gzq@relatele.com</a:t>
                      </a:r>
                      <a:endParaRPr lang="en-US" altLang="zh-CN" sz="2400" spc="60" baseline="0" dirty="0">
                        <a:solidFill>
                          <a:schemeClr val="tx1"/>
                        </a:solidFill>
                        <a:latin typeface="Calibri" panose="020F0502020204030204" charset="0"/>
                        <a:ea typeface="Microsoft Tai Le" panose="020B0502040204020203" charset="0"/>
                        <a:cs typeface="Calibri" panose="020F0502020204030204" charset="0"/>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650240" y="372110"/>
            <a:ext cx="1334770" cy="368300"/>
          </a:xfrm>
          <a:prstGeom prst="rect">
            <a:avLst/>
          </a:prstGeom>
          <a:noFill/>
        </p:spPr>
        <p:txBody>
          <a:bodyPr wrap="square" rtlCol="0">
            <a:spAutoFit/>
          </a:bodyPr>
          <a:lstStyle/>
          <a:p>
            <a:r>
              <a:rPr lang="zh-CN" altLang="en-US"/>
              <a:t>技术支持，</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805815" y="113665"/>
          <a:ext cx="9750425" cy="7862570"/>
        </p:xfrm>
        <a:graphic>
          <a:graphicData uri="http://schemas.openxmlformats.org/drawingml/2006/table">
            <a:tbl>
              <a:tblPr firstRow="1" bandRow="1">
                <a:tableStyleId>{5C22544A-7EE6-4342-B048-85BDC9FD1C3A}</a:tableStyleId>
              </a:tblPr>
              <a:tblGrid>
                <a:gridCol w="9750425"/>
              </a:tblGrid>
              <a:tr h="808355">
                <a:tc>
                  <a:txBody>
                    <a:bodyPr/>
                    <a:lstStyle/>
                    <a:p>
                      <a:pPr algn="l" fontAlgn="auto">
                        <a:lnSpc>
                          <a:spcPct val="120000"/>
                        </a:lnSpc>
                      </a:pPr>
                      <a:r>
                        <a:rPr lang="zh-CN" altLang="en-US" sz="3200" b="1">
                          <a:latin typeface="Candara" panose="020E0502030303020204" charset="0"/>
                          <a:cs typeface="Candara" panose="020E0502030303020204" charset="0"/>
                          <a:sym typeface="+mn-ea"/>
                        </a:rPr>
                        <a:t>Leading </a:t>
                      </a:r>
                      <a:r>
                        <a:rPr lang="en-US" altLang="zh-CN" sz="3200" b="1">
                          <a:latin typeface="Candara" panose="020E0502030303020204" charset="0"/>
                          <a:cs typeface="Candara" panose="020E0502030303020204" charset="0"/>
                          <a:sym typeface="+mn-ea"/>
                        </a:rPr>
                        <a:t>Customer Service</a:t>
                      </a:r>
                      <a:endParaRPr lang="en-US" altLang="zh-CN" sz="3200" b="1" spc="60" baseline="0" dirty="0">
                        <a:solidFill>
                          <a:schemeClr val="bg1"/>
                        </a:solidFill>
                        <a:latin typeface="Candara" panose="020E0502030303020204" charset="0"/>
                        <a:ea typeface="Microsoft Tai Le" panose="020B0502040204020203" charset="0"/>
                        <a:cs typeface="Candara" panose="020E0502030303020204" charset="0"/>
                        <a:sym typeface="+mn-ea"/>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r>
              <a:tr h="7054215">
                <a:tc>
                  <a:txBody>
                    <a:bodyPr/>
                    <a:lstStyle/>
                    <a:p>
                      <a:pPr algn="l" fontAlgn="auto">
                        <a:lnSpc>
                          <a:spcPct val="120000"/>
                        </a:lnSpc>
                      </a:pPr>
                      <a:endParaRPr lang="en-US" altLang="zh-CN" sz="2400" spc="60" baseline="0" dirty="0">
                        <a:solidFill>
                          <a:schemeClr val="tx1"/>
                        </a:solidFill>
                        <a:latin typeface="Calibri" panose="020F0502020204030204" charset="0"/>
                        <a:ea typeface="Microsoft Tai Le" panose="020B0502040204020203" charset="0"/>
                        <a:cs typeface="Calibri" panose="020F0502020204030204" charset="0"/>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7" name="文本框 6"/>
          <p:cNvSpPr txBox="1"/>
          <p:nvPr/>
        </p:nvSpPr>
        <p:spPr>
          <a:xfrm>
            <a:off x="209550" y="-368300"/>
            <a:ext cx="1192530" cy="368300"/>
          </a:xfrm>
          <a:prstGeom prst="rect">
            <a:avLst/>
          </a:prstGeom>
          <a:noFill/>
        </p:spPr>
        <p:txBody>
          <a:bodyPr wrap="square" rtlCol="0">
            <a:spAutoFit/>
          </a:bodyPr>
          <a:lstStyle/>
          <a:p>
            <a:r>
              <a:rPr lang="zh-CN" altLang="en-US" dirty="0"/>
              <a:t>服务支持</a:t>
            </a:r>
            <a:endParaRPr lang="zh-CN" altLang="en-US" dirty="0"/>
          </a:p>
        </p:txBody>
      </p:sp>
      <p:pic>
        <p:nvPicPr>
          <p:cNvPr id="8" name="图片 7" descr="lifecycle"/>
          <p:cNvPicPr>
            <a:picLocks noChangeAspect="1"/>
          </p:cNvPicPr>
          <p:nvPr/>
        </p:nvPicPr>
        <p:blipFill>
          <a:blip r:embed="rId2"/>
          <a:stretch>
            <a:fillRect/>
          </a:stretch>
        </p:blipFill>
        <p:spPr>
          <a:xfrm>
            <a:off x="805815" y="888365"/>
            <a:ext cx="9398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60ab75ccadaae"/>
          <p:cNvPicPr>
            <a:picLocks noGrp="1" noChangeAspect="1"/>
          </p:cNvPicPr>
          <p:nvPr>
            <p:ph idx="1"/>
          </p:nvPr>
        </p:nvPicPr>
        <p:blipFill>
          <a:blip r:embed="rId1"/>
          <a:stretch>
            <a:fillRect/>
          </a:stretch>
        </p:blipFill>
        <p:spPr>
          <a:xfrm>
            <a:off x="304165" y="118110"/>
            <a:ext cx="10782935" cy="6739890"/>
          </a:xfrm>
          <a:prstGeom prst="rect">
            <a:avLst/>
          </a:prstGeom>
        </p:spPr>
      </p:pic>
      <p:sp>
        <p:nvSpPr>
          <p:cNvPr id="8" name="文本框 7"/>
          <p:cNvSpPr txBox="1"/>
          <p:nvPr/>
        </p:nvSpPr>
        <p:spPr>
          <a:xfrm>
            <a:off x="1407795" y="3877310"/>
            <a:ext cx="6155055" cy="521970"/>
          </a:xfrm>
          <a:prstGeom prst="rect">
            <a:avLst/>
          </a:prstGeom>
          <a:noFill/>
        </p:spPr>
        <p:txBody>
          <a:bodyPr wrap="square" rtlCol="0">
            <a:spAutoFit/>
            <a:scene3d>
              <a:camera prst="orthographicFront"/>
              <a:lightRig rig="threePt" dir="t"/>
            </a:scene3d>
          </a:bodyPr>
          <a:lstStyle/>
          <a:p>
            <a:pPr algn="just"/>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rPr>
              <a:t> </a:t>
            </a:r>
            <a:endPar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p:txBody>
      </p:sp>
      <p:sp>
        <p:nvSpPr>
          <p:cNvPr id="5" name="文本框 4"/>
          <p:cNvSpPr txBox="1"/>
          <p:nvPr/>
        </p:nvSpPr>
        <p:spPr>
          <a:xfrm>
            <a:off x="690880" y="1770380"/>
            <a:ext cx="6155055" cy="521970"/>
          </a:xfrm>
          <a:prstGeom prst="rect">
            <a:avLst/>
          </a:prstGeom>
          <a:noFill/>
        </p:spPr>
        <p:txBody>
          <a:bodyPr wrap="square" rtlCol="0">
            <a:spAutoFit/>
            <a:scene3d>
              <a:camera prst="orthographicFront"/>
              <a:lightRig rig="threePt" dir="t"/>
            </a:scene3d>
          </a:bodyPr>
          <a:lstStyle/>
          <a:p>
            <a:pPr algn="just"/>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rPr>
              <a:t>BM3000 Battery Monitoring System</a:t>
            </a:r>
            <a:endPar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p:txBody>
      </p:sp>
      <p:sp>
        <p:nvSpPr>
          <p:cNvPr id="6" name="文本框 5"/>
          <p:cNvSpPr txBox="1"/>
          <p:nvPr/>
        </p:nvSpPr>
        <p:spPr>
          <a:xfrm>
            <a:off x="1063625" y="2409190"/>
            <a:ext cx="6155055" cy="521970"/>
          </a:xfrm>
          <a:prstGeom prst="rect">
            <a:avLst/>
          </a:prstGeom>
          <a:noFill/>
        </p:spPr>
        <p:txBody>
          <a:bodyPr wrap="square" rtlCol="0">
            <a:spAutoFit/>
            <a:scene3d>
              <a:camera prst="orthographicFront"/>
              <a:lightRig rig="threePt" dir="t"/>
            </a:scene3d>
          </a:bodyPr>
          <a:lstStyle/>
          <a:p>
            <a:pPr algn="just"/>
            <a:r>
              <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rPr>
              <a:t>Keep an eye on your batteries</a:t>
            </a:r>
            <a:endParaRPr lang="en-US" altLang="zh-CN" sz="28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60b83fed9be50"/>
          <p:cNvPicPr>
            <a:picLocks noGrp="1" noChangeAspect="1"/>
          </p:cNvPicPr>
          <p:nvPr>
            <p:ph idx="1"/>
          </p:nvPr>
        </p:nvPicPr>
        <p:blipFill>
          <a:blip r:embed="rId1"/>
          <a:stretch>
            <a:fillRect/>
          </a:stretch>
        </p:blipFill>
        <p:spPr>
          <a:xfrm>
            <a:off x="838200" y="635"/>
            <a:ext cx="10970895" cy="6857365"/>
          </a:xfrm>
          <a:prstGeom prst="rect">
            <a:avLst/>
          </a:prstGeom>
        </p:spPr>
      </p:pic>
      <p:sp>
        <p:nvSpPr>
          <p:cNvPr id="6" name="文本框 5"/>
          <p:cNvSpPr txBox="1"/>
          <p:nvPr/>
        </p:nvSpPr>
        <p:spPr>
          <a:xfrm>
            <a:off x="1350010" y="2078990"/>
            <a:ext cx="6155055" cy="829945"/>
          </a:xfrm>
          <a:prstGeom prst="rect">
            <a:avLst/>
          </a:prstGeom>
          <a:noFill/>
        </p:spPr>
        <p:txBody>
          <a:bodyPr wrap="square" rtlCol="0">
            <a:spAutoFit/>
            <a:scene3d>
              <a:camera prst="orthographicFront"/>
              <a:lightRig rig="threePt" dir="t"/>
            </a:scene3d>
          </a:bodyPr>
          <a:lstStyle/>
          <a:p>
            <a:pPr algn="just"/>
            <a:r>
              <a:rPr lang="en-US" altLang="zh-CN" sz="24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rPr>
              <a:t>Over 13+ Years Experiences in design </a:t>
            </a:r>
            <a:endParaRPr lang="en-US" altLang="zh-CN" sz="24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a:p>
            <a:pPr algn="just"/>
            <a:r>
              <a:rPr lang="en-US" altLang="zh-CN" sz="24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rPr>
              <a:t>and manufacture battery monitoring system</a:t>
            </a:r>
            <a:endParaRPr lang="en-US" altLang="zh-CN" sz="2400">
              <a:solidFill>
                <a:schemeClr val="bg1"/>
              </a:solidFill>
              <a:effectLst>
                <a:outerShdw blurRad="38100" dist="19050" dir="2700000" algn="tl" rotWithShape="0">
                  <a:schemeClr val="dk1">
                    <a:alpha val="40000"/>
                  </a:schemeClr>
                </a:outerShdw>
              </a:effectLst>
              <a:latin typeface="Microsoft Tai Le" panose="020B0502040204020203" charset="0"/>
              <a:cs typeface="Microsoft Tai Le" panose="020B0502040204020203"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2240"/>
            <a:ext cx="12192000" cy="27285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a:solidFill>
                  <a:schemeClr val="tx1"/>
                </a:solidFill>
                <a:effectLst/>
                <a:latin typeface="Microsoft Tai Le" panose="020B0502040204020203" charset="0"/>
                <a:cs typeface="Microsoft Tai Le" panose="020B0502040204020203" charset="0"/>
                <a:sym typeface="+mn-ea"/>
              </a:rPr>
              <a:t>Lithium BMS</a:t>
            </a:r>
            <a:endParaRPr lang="zh-CN" altLang="en-US"/>
          </a:p>
        </p:txBody>
      </p:sp>
      <p:sp>
        <p:nvSpPr>
          <p:cNvPr id="5" name="文本框 4"/>
          <p:cNvSpPr txBox="1"/>
          <p:nvPr/>
        </p:nvSpPr>
        <p:spPr>
          <a:xfrm>
            <a:off x="76835" y="847725"/>
            <a:ext cx="1033145"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HOME</a:t>
            </a:r>
            <a:endParaRPr lang="en-US" altLang="zh-CN" sz="2000">
              <a:solidFill>
                <a:schemeClr val="bg1"/>
              </a:solidFill>
              <a:latin typeface="Arial" panose="020B0604020202020204" pitchFamily="34" charset="0"/>
              <a:cs typeface="Arial" panose="020B0604020202020204" pitchFamily="34" charset="0"/>
            </a:endParaRPr>
          </a:p>
        </p:txBody>
      </p:sp>
      <p:sp>
        <p:nvSpPr>
          <p:cNvPr id="7" name="文本框 6"/>
          <p:cNvSpPr txBox="1"/>
          <p:nvPr/>
        </p:nvSpPr>
        <p:spPr>
          <a:xfrm>
            <a:off x="1356995" y="847725"/>
            <a:ext cx="1241425"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Product</a:t>
            </a:r>
            <a:endParaRPr lang="en-US" altLang="zh-CN" sz="2000">
              <a:solidFill>
                <a:schemeClr val="bg1"/>
              </a:solidFill>
              <a:latin typeface="Arial" panose="020B0604020202020204" pitchFamily="34" charset="0"/>
              <a:cs typeface="Arial" panose="020B0604020202020204" pitchFamily="34" charset="0"/>
            </a:endParaRPr>
          </a:p>
        </p:txBody>
      </p:sp>
      <p:sp>
        <p:nvSpPr>
          <p:cNvPr id="8" name="文本框 7"/>
          <p:cNvSpPr txBox="1"/>
          <p:nvPr/>
        </p:nvSpPr>
        <p:spPr>
          <a:xfrm>
            <a:off x="3261360" y="847725"/>
            <a:ext cx="1033145"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News</a:t>
            </a:r>
            <a:endParaRPr lang="en-US" altLang="zh-CN" sz="2000">
              <a:solidFill>
                <a:schemeClr val="bg1"/>
              </a:solidFill>
              <a:latin typeface="Arial" panose="020B0604020202020204" pitchFamily="34" charset="0"/>
              <a:cs typeface="Arial" panose="020B0604020202020204" pitchFamily="34" charset="0"/>
            </a:endParaRPr>
          </a:p>
        </p:txBody>
      </p:sp>
      <p:sp>
        <p:nvSpPr>
          <p:cNvPr id="9" name="文本框 8"/>
          <p:cNvSpPr txBox="1"/>
          <p:nvPr/>
        </p:nvSpPr>
        <p:spPr>
          <a:xfrm>
            <a:off x="5027295" y="847725"/>
            <a:ext cx="1657985"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Application</a:t>
            </a:r>
            <a:endParaRPr lang="en-US" altLang="zh-CN" sz="2000">
              <a:solidFill>
                <a:schemeClr val="bg1"/>
              </a:solidFill>
              <a:latin typeface="Arial" panose="020B0604020202020204" pitchFamily="34" charset="0"/>
              <a:cs typeface="Arial" panose="020B0604020202020204" pitchFamily="34" charset="0"/>
            </a:endParaRPr>
          </a:p>
        </p:txBody>
      </p:sp>
      <p:sp>
        <p:nvSpPr>
          <p:cNvPr id="10" name="文本框 9"/>
          <p:cNvSpPr txBox="1"/>
          <p:nvPr/>
        </p:nvSpPr>
        <p:spPr>
          <a:xfrm>
            <a:off x="6961505" y="847725"/>
            <a:ext cx="1181100"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Support</a:t>
            </a:r>
            <a:endParaRPr lang="en-US" altLang="zh-CN" sz="2000">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8488680" y="847725"/>
            <a:ext cx="1419860"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About Us</a:t>
            </a:r>
            <a:endParaRPr lang="en-US" altLang="zh-CN" sz="2000">
              <a:solidFill>
                <a:schemeClr val="bg1"/>
              </a:solidFill>
              <a:latin typeface="Arial" panose="020B0604020202020204" pitchFamily="34" charset="0"/>
              <a:cs typeface="Arial" panose="020B0604020202020204" pitchFamily="34" charset="0"/>
            </a:endParaRPr>
          </a:p>
        </p:txBody>
      </p:sp>
      <p:sp>
        <p:nvSpPr>
          <p:cNvPr id="6" name="文本框 5"/>
          <p:cNvSpPr txBox="1"/>
          <p:nvPr/>
        </p:nvSpPr>
        <p:spPr>
          <a:xfrm>
            <a:off x="1236345" y="1246505"/>
            <a:ext cx="1814195" cy="1753235"/>
          </a:xfrm>
          <a:prstGeom prst="rect">
            <a:avLst/>
          </a:prstGeom>
          <a:noFill/>
        </p:spPr>
        <p:txBody>
          <a:bodyPr wrap="square" rtlCol="0">
            <a:spAutoFit/>
          </a:bodyPr>
          <a:lstStyle/>
          <a:p>
            <a:r>
              <a:rPr lang="en-US" altLang="zh-CN">
                <a:solidFill>
                  <a:schemeClr val="bg1"/>
                </a:solidFill>
                <a:effectLst/>
                <a:latin typeface="Microsoft Tai Le" panose="020B0502040204020203" charset="0"/>
                <a:cs typeface="Microsoft Tai Le" panose="020B0502040204020203" charset="0"/>
                <a:sym typeface="+mn-ea"/>
              </a:rPr>
              <a:t>VRLA BMS</a:t>
            </a:r>
            <a:endParaRPr lang="en-US" altLang="zh-CN">
              <a:solidFill>
                <a:schemeClr val="bg1"/>
              </a:solidFill>
              <a:effectLst/>
              <a:latin typeface="Microsoft Tai Le" panose="020B0502040204020203" charset="0"/>
              <a:cs typeface="Microsoft Tai Le" panose="020B0502040204020203" charset="0"/>
              <a:sym typeface="+mn-ea"/>
            </a:endParaRPr>
          </a:p>
          <a:p>
            <a:r>
              <a:rPr lang="en-US" altLang="zh-CN">
                <a:solidFill>
                  <a:schemeClr val="bg1"/>
                </a:solidFill>
                <a:effectLst/>
                <a:latin typeface="Microsoft Tai Le" panose="020B0502040204020203" charset="0"/>
                <a:cs typeface="Microsoft Tai Le" panose="020B0502040204020203" charset="0"/>
                <a:sym typeface="+mn-ea"/>
              </a:rPr>
              <a:t>Lithium BMS</a:t>
            </a:r>
            <a:endParaRPr lang="en-US" altLang="zh-CN">
              <a:solidFill>
                <a:schemeClr val="bg1"/>
              </a:solidFill>
              <a:effectLst/>
              <a:latin typeface="Microsoft Tai Le" panose="020B0502040204020203" charset="0"/>
              <a:cs typeface="Microsoft Tai Le" panose="020B0502040204020203" charset="0"/>
            </a:endParaRPr>
          </a:p>
          <a:p>
            <a:r>
              <a:rPr lang="en-US" altLang="zh-CN">
                <a:solidFill>
                  <a:schemeClr val="bg1"/>
                </a:solidFill>
                <a:effectLst/>
                <a:latin typeface="Microsoft Tai Le" panose="020B0502040204020203" charset="0"/>
                <a:cs typeface="Microsoft Tai Le" panose="020B0502040204020203" charset="0"/>
                <a:sym typeface="+mn-ea"/>
              </a:rPr>
              <a:t>Nicad BMS</a:t>
            </a:r>
            <a:endParaRPr lang="en-US" altLang="zh-CN">
              <a:solidFill>
                <a:schemeClr val="bg1"/>
              </a:solidFill>
              <a:effectLst/>
              <a:latin typeface="Microsoft Tai Le" panose="020B0502040204020203" charset="0"/>
              <a:cs typeface="Microsoft Tai Le" panose="020B0502040204020203" charset="0"/>
              <a:sym typeface="+mn-ea"/>
            </a:endParaRPr>
          </a:p>
          <a:p>
            <a:r>
              <a:rPr lang="en-US" altLang="zh-CN">
                <a:solidFill>
                  <a:schemeClr val="bg1"/>
                </a:solidFill>
                <a:effectLst/>
                <a:latin typeface="Microsoft Tai Le" panose="020B0502040204020203" charset="0"/>
                <a:cs typeface="Microsoft Tai Le" panose="020B0502040204020203" charset="0"/>
                <a:sym typeface="+mn-ea"/>
              </a:rPr>
              <a:t>Relat Clouds</a:t>
            </a:r>
            <a:endParaRPr lang="en-US" altLang="zh-CN">
              <a:solidFill>
                <a:schemeClr val="bg1"/>
              </a:solidFill>
              <a:effectLst/>
              <a:latin typeface="Microsoft Tai Le" panose="020B0502040204020203" charset="0"/>
              <a:cs typeface="Microsoft Tai Le" panose="020B0502040204020203" charset="0"/>
              <a:sym typeface="+mn-ea"/>
            </a:endParaRPr>
          </a:p>
          <a:p>
            <a:r>
              <a:rPr lang="en-US" altLang="zh-CN">
                <a:solidFill>
                  <a:schemeClr val="bg1"/>
                </a:solidFill>
                <a:effectLst/>
                <a:latin typeface="Microsoft Tai Le" panose="020B0502040204020203" charset="0"/>
                <a:cs typeface="Microsoft Tai Le" panose="020B0502040204020203" charset="0"/>
                <a:sym typeface="+mn-ea"/>
              </a:rPr>
              <a:t>Relat Software</a:t>
            </a:r>
            <a:endParaRPr lang="en-US" altLang="zh-CN">
              <a:solidFill>
                <a:schemeClr val="bg1"/>
              </a:solidFill>
              <a:effectLst/>
              <a:latin typeface="Microsoft Tai Le" panose="020B0502040204020203" charset="0"/>
              <a:cs typeface="Microsoft Tai Le" panose="020B0502040204020203" charset="0"/>
            </a:endParaRPr>
          </a:p>
          <a:p>
            <a:endParaRPr lang="en-US" altLang="zh-CN">
              <a:solidFill>
                <a:schemeClr val="bg1"/>
              </a:solidFill>
              <a:effectLst/>
              <a:latin typeface="Microsoft Tai Le" panose="020B0502040204020203" charset="0"/>
              <a:cs typeface="Microsoft Tai Le" panose="020B0502040204020203" charset="0"/>
              <a:sym typeface="+mn-ea"/>
            </a:endParaRPr>
          </a:p>
        </p:txBody>
      </p:sp>
      <p:sp>
        <p:nvSpPr>
          <p:cNvPr id="13" name="文本框 12"/>
          <p:cNvSpPr txBox="1"/>
          <p:nvPr/>
        </p:nvSpPr>
        <p:spPr>
          <a:xfrm>
            <a:off x="3002915" y="1246505"/>
            <a:ext cx="1869440" cy="1476375"/>
          </a:xfrm>
          <a:prstGeom prst="rect">
            <a:avLst/>
          </a:prstGeom>
          <a:noFill/>
        </p:spPr>
        <p:txBody>
          <a:bodyPr wrap="square" rtlCol="0">
            <a:spAutoFit/>
          </a:bodyPr>
          <a:lstStyle/>
          <a:p>
            <a:r>
              <a:rPr lang="en-US" altLang="zh-CN">
                <a:solidFill>
                  <a:schemeClr val="bg1"/>
                </a:solidFill>
                <a:latin typeface="Microsoft Tai Le" panose="020B0502040204020203" charset="0"/>
                <a:cs typeface="Microsoft Tai Le" panose="020B0502040204020203" charset="0"/>
                <a:sym typeface="+mn-ea"/>
              </a:rPr>
              <a:t>Industry News</a:t>
            </a:r>
            <a:endParaRPr lang="en-US" altLang="zh-CN">
              <a:solidFill>
                <a:schemeClr val="bg1"/>
              </a:solidFill>
              <a:latin typeface="Microsoft Tai Le" panose="020B0502040204020203" charset="0"/>
              <a:cs typeface="Microsoft Tai Le" panose="020B0502040204020203" charset="0"/>
              <a:sym typeface="+mn-ea"/>
            </a:endParaRPr>
          </a:p>
          <a:p>
            <a:r>
              <a:rPr lang="zh-CN" altLang="en-US">
                <a:solidFill>
                  <a:schemeClr val="bg1"/>
                </a:solidFill>
                <a:latin typeface="Microsoft Tai Le" panose="020B0502040204020203" charset="0"/>
                <a:cs typeface="Microsoft Tai Le" panose="020B0502040204020203" charset="0"/>
                <a:sym typeface="+mn-ea"/>
              </a:rPr>
              <a:t>Company News</a:t>
            </a:r>
            <a:endParaRPr lang="zh-CN" altLang="en-US">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Exhibition</a:t>
            </a:r>
            <a:endParaRPr lang="en-US" altLang="zh-CN">
              <a:solidFill>
                <a:schemeClr val="bg1"/>
              </a:solidFill>
              <a:latin typeface="Microsoft Tai Le" panose="020B0502040204020203" charset="0"/>
              <a:cs typeface="Microsoft Tai Le" panose="020B0502040204020203" charset="0"/>
              <a:sym typeface="+mn-ea"/>
            </a:endParaRPr>
          </a:p>
          <a:p>
            <a:endParaRPr lang="zh-CN" altLang="en-US">
              <a:solidFill>
                <a:schemeClr val="bg1"/>
              </a:solidFill>
              <a:latin typeface="Microsoft Tai Le" panose="020B0502040204020203" charset="0"/>
              <a:cs typeface="Microsoft Tai Le" panose="020B0502040204020203" charset="0"/>
              <a:sym typeface="+mn-ea"/>
            </a:endParaRPr>
          </a:p>
          <a:p>
            <a:endParaRPr lang="zh-CN" altLang="en-US">
              <a:solidFill>
                <a:schemeClr val="bg1"/>
              </a:solidFill>
              <a:latin typeface="Microsoft Tai Le" panose="020B0502040204020203" charset="0"/>
              <a:cs typeface="Microsoft Tai Le" panose="020B0502040204020203" charset="0"/>
              <a:sym typeface="+mn-ea"/>
            </a:endParaRPr>
          </a:p>
        </p:txBody>
      </p:sp>
      <p:sp>
        <p:nvSpPr>
          <p:cNvPr id="14" name="文本框 13"/>
          <p:cNvSpPr txBox="1"/>
          <p:nvPr/>
        </p:nvSpPr>
        <p:spPr>
          <a:xfrm>
            <a:off x="5027295" y="1246505"/>
            <a:ext cx="1765300" cy="1753235"/>
          </a:xfrm>
          <a:prstGeom prst="rect">
            <a:avLst/>
          </a:prstGeom>
          <a:noFill/>
        </p:spPr>
        <p:txBody>
          <a:bodyPr wrap="square" rtlCol="0">
            <a:spAutoFit/>
          </a:bodyPr>
          <a:lstStyle/>
          <a:p>
            <a:r>
              <a:rPr lang="en-US" altLang="zh-CN">
                <a:solidFill>
                  <a:schemeClr val="bg1"/>
                </a:solidFill>
                <a:latin typeface="Microsoft Tai Le" panose="020B0502040204020203" charset="0"/>
                <a:cs typeface="Microsoft Tai Le" panose="020B0502040204020203" charset="0"/>
                <a:sym typeface="+mn-ea"/>
              </a:rPr>
              <a:t>Data Center</a:t>
            </a:r>
            <a:endParaRPr lang="en-US" altLang="zh-CN">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Power Plant</a:t>
            </a:r>
            <a:endParaRPr lang="en-US" altLang="zh-CN">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Telecom</a:t>
            </a:r>
            <a:endParaRPr lang="en-US" altLang="zh-CN">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Rail Transport</a:t>
            </a:r>
            <a:endParaRPr lang="en-US" altLang="zh-CN">
              <a:solidFill>
                <a:schemeClr val="bg1"/>
              </a:solidFill>
              <a:latin typeface="Microsoft Tai Le" panose="020B0502040204020203" charset="0"/>
              <a:cs typeface="Microsoft Tai Le" panose="020B0502040204020203" charset="0"/>
              <a:sym typeface="+mn-ea"/>
            </a:endParaRPr>
          </a:p>
          <a:p>
            <a:endParaRPr lang="zh-CN" altLang="en-US">
              <a:solidFill>
                <a:schemeClr val="bg1"/>
              </a:solidFill>
              <a:latin typeface="Microsoft Tai Le" panose="020B0502040204020203" charset="0"/>
              <a:cs typeface="Microsoft Tai Le" panose="020B0502040204020203" charset="0"/>
              <a:sym typeface="+mn-ea"/>
            </a:endParaRPr>
          </a:p>
          <a:p>
            <a:endParaRPr lang="zh-CN" altLang="en-US">
              <a:solidFill>
                <a:schemeClr val="bg1"/>
              </a:solidFill>
              <a:latin typeface="Microsoft Tai Le" panose="020B0502040204020203" charset="0"/>
              <a:cs typeface="Microsoft Tai Le" panose="020B0502040204020203" charset="0"/>
              <a:sym typeface="+mn-ea"/>
            </a:endParaRPr>
          </a:p>
        </p:txBody>
      </p:sp>
      <p:sp>
        <p:nvSpPr>
          <p:cNvPr id="15" name="文本框 14"/>
          <p:cNvSpPr txBox="1"/>
          <p:nvPr/>
        </p:nvSpPr>
        <p:spPr>
          <a:xfrm>
            <a:off x="6978015" y="1246505"/>
            <a:ext cx="1478915" cy="1198880"/>
          </a:xfrm>
          <a:prstGeom prst="rect">
            <a:avLst/>
          </a:prstGeom>
          <a:noFill/>
        </p:spPr>
        <p:txBody>
          <a:bodyPr wrap="square" rtlCol="0">
            <a:spAutoFit/>
          </a:bodyPr>
          <a:lstStyle/>
          <a:p>
            <a:r>
              <a:rPr lang="en-US" altLang="zh-CN">
                <a:solidFill>
                  <a:schemeClr val="bg1"/>
                </a:solidFill>
                <a:latin typeface="Microsoft Tai Le" panose="020B0502040204020203" charset="0"/>
                <a:cs typeface="Microsoft Tai Le" panose="020B0502040204020203" charset="0"/>
                <a:sym typeface="+mn-ea"/>
              </a:rPr>
              <a:t>Technical</a:t>
            </a:r>
            <a:endParaRPr lang="en-US" altLang="zh-CN">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Service</a:t>
            </a:r>
            <a:endParaRPr lang="en-US" altLang="zh-CN">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Download</a:t>
            </a:r>
            <a:endParaRPr lang="zh-CN" altLang="en-US">
              <a:solidFill>
                <a:schemeClr val="bg1"/>
              </a:solidFill>
              <a:latin typeface="Microsoft Tai Le" panose="020B0502040204020203" charset="0"/>
              <a:cs typeface="Microsoft Tai Le" panose="020B0502040204020203" charset="0"/>
              <a:sym typeface="+mn-ea"/>
            </a:endParaRPr>
          </a:p>
          <a:p>
            <a:endParaRPr lang="zh-CN" altLang="en-US">
              <a:solidFill>
                <a:schemeClr val="bg1"/>
              </a:solidFill>
              <a:latin typeface="Microsoft Tai Le" panose="020B0502040204020203" charset="0"/>
              <a:cs typeface="Microsoft Tai Le" panose="020B0502040204020203" charset="0"/>
              <a:sym typeface="+mn-ea"/>
            </a:endParaRPr>
          </a:p>
        </p:txBody>
      </p:sp>
      <p:sp>
        <p:nvSpPr>
          <p:cNvPr id="16" name="文本框 15"/>
          <p:cNvSpPr txBox="1"/>
          <p:nvPr/>
        </p:nvSpPr>
        <p:spPr>
          <a:xfrm>
            <a:off x="8488680" y="1246505"/>
            <a:ext cx="2445385" cy="1198880"/>
          </a:xfrm>
          <a:prstGeom prst="rect">
            <a:avLst/>
          </a:prstGeom>
          <a:noFill/>
        </p:spPr>
        <p:txBody>
          <a:bodyPr wrap="square" rtlCol="0">
            <a:spAutoFit/>
          </a:bodyPr>
          <a:lstStyle/>
          <a:p>
            <a:r>
              <a:rPr lang="en-US">
                <a:solidFill>
                  <a:schemeClr val="bg1"/>
                </a:solidFill>
                <a:latin typeface="Microsoft Tai Le" panose="020B0502040204020203" charset="0"/>
                <a:cs typeface="Microsoft Tai Le" panose="020B0502040204020203" charset="0"/>
                <a:sym typeface="+mn-ea"/>
              </a:rPr>
              <a:t>Company Profile</a:t>
            </a:r>
            <a:endParaRPr lang="en-US">
              <a:solidFill>
                <a:schemeClr val="bg1"/>
              </a:solidFill>
              <a:latin typeface="Microsoft Tai Le" panose="020B0502040204020203" charset="0"/>
              <a:cs typeface="Microsoft Tai Le" panose="020B0502040204020203" charset="0"/>
              <a:sym typeface="+mn-ea"/>
            </a:endParaRPr>
          </a:p>
          <a:p>
            <a:r>
              <a:rPr lang="en-US" altLang="zh-CN">
                <a:solidFill>
                  <a:schemeClr val="bg1"/>
                </a:solidFill>
                <a:latin typeface="Microsoft Tai Le" panose="020B0502040204020203" charset="0"/>
                <a:cs typeface="Microsoft Tai Le" panose="020B0502040204020203" charset="0"/>
                <a:sym typeface="+mn-ea"/>
              </a:rPr>
              <a:t>Milestone</a:t>
            </a:r>
            <a:endParaRPr lang="en-US" altLang="zh-CN">
              <a:solidFill>
                <a:schemeClr val="bg1"/>
              </a:solidFill>
              <a:latin typeface="Microsoft Tai Le" panose="020B0502040204020203" charset="0"/>
              <a:cs typeface="Microsoft Tai Le" panose="020B0502040204020203" charset="0"/>
            </a:endParaRPr>
          </a:p>
          <a:p>
            <a:r>
              <a:rPr lang="en-US">
                <a:solidFill>
                  <a:schemeClr val="bg1"/>
                </a:solidFill>
                <a:latin typeface="Microsoft Tai Le" panose="020B0502040204020203" charset="0"/>
                <a:cs typeface="Microsoft Tai Le" panose="020B0502040204020203" charset="0"/>
                <a:sym typeface="+mn-ea"/>
              </a:rPr>
              <a:t>Award &amp; Certificate</a:t>
            </a:r>
            <a:endParaRPr lang="en-US">
              <a:solidFill>
                <a:schemeClr val="bg1"/>
              </a:solidFill>
              <a:latin typeface="Microsoft Tai Le" panose="020B0502040204020203" charset="0"/>
              <a:cs typeface="Microsoft Tai Le" panose="020B0502040204020203" charset="0"/>
              <a:sym typeface="+mn-ea"/>
            </a:endParaRPr>
          </a:p>
          <a:p>
            <a:endParaRPr lang="en-US">
              <a:solidFill>
                <a:schemeClr val="bg1"/>
              </a:solidFill>
              <a:latin typeface="Microsoft Tai Le" panose="020B0502040204020203" charset="0"/>
              <a:cs typeface="Microsoft Tai Le" panose="020B0502040204020203" charset="0"/>
              <a:sym typeface="+mn-ea"/>
            </a:endParaRPr>
          </a:p>
        </p:txBody>
      </p:sp>
      <p:sp>
        <p:nvSpPr>
          <p:cNvPr id="2" name="文本框 1"/>
          <p:cNvSpPr txBox="1"/>
          <p:nvPr/>
        </p:nvSpPr>
        <p:spPr>
          <a:xfrm>
            <a:off x="449580" y="2913380"/>
            <a:ext cx="10070465" cy="1630045"/>
          </a:xfrm>
          <a:prstGeom prst="rect">
            <a:avLst/>
          </a:prstGeom>
          <a:noFill/>
        </p:spPr>
        <p:txBody>
          <a:bodyPr wrap="square" rtlCol="0">
            <a:spAutoFit/>
          </a:bodyPr>
          <a:lstStyle/>
          <a:p>
            <a:r>
              <a:rPr lang="zh-CN" altLang="en-US" sz="2000">
                <a:latin typeface="Microsoft Tai Le" panose="020B0502040204020203" charset="0"/>
                <a:cs typeface="Microsoft Tai Le" panose="020B0502040204020203" charset="0"/>
              </a:rPr>
              <a:t>联系我们</a:t>
            </a:r>
            <a:r>
              <a:rPr lang="en-US" altLang="zh-CN" sz="2000">
                <a:latin typeface="Microsoft Tai Le" panose="020B0502040204020203" charset="0"/>
                <a:cs typeface="Microsoft Tai Le" panose="020B0502040204020203" charset="0"/>
              </a:rPr>
              <a:t> Contact </a:t>
            </a:r>
            <a:endParaRPr lang="en-US" altLang="zh-CN" sz="2000">
              <a:latin typeface="Microsoft Tai Le" panose="020B0502040204020203" charset="0"/>
              <a:cs typeface="Microsoft Tai Le" panose="020B0502040204020203" charset="0"/>
            </a:endParaRPr>
          </a:p>
          <a:p>
            <a:r>
              <a:rPr lang="zh-CN" altLang="en-US" sz="2000">
                <a:latin typeface="Microsoft Tai Le" panose="020B0502040204020203" charset="0"/>
                <a:cs typeface="Microsoft Tai Le" panose="020B0502040204020203" charset="0"/>
              </a:rPr>
              <a:t>英文地址</a:t>
            </a:r>
            <a:r>
              <a:rPr lang="en-US" altLang="zh-CN" sz="2000">
                <a:latin typeface="Microsoft Tai Le" panose="020B0502040204020203" charset="0"/>
                <a:cs typeface="Microsoft Tai Le" panose="020B0502040204020203" charset="0"/>
              </a:rPr>
              <a:t>Address: </a:t>
            </a:r>
            <a:r>
              <a:rPr lang="zh-CN" altLang="en-US" sz="2000">
                <a:latin typeface="Microsoft Tai Le" panose="020B0502040204020203" charset="0"/>
                <a:cs typeface="Microsoft Tai Le" panose="020B0502040204020203" charset="0"/>
              </a:rPr>
              <a:t>Suite A602, Huachuangda Center, Xinhua No.1 Rd, Bao'an District, Shenzhen</a:t>
            </a:r>
            <a:endParaRPr lang="zh-CN" altLang="en-US" sz="2000">
              <a:latin typeface="Microsoft Tai Le" panose="020B0502040204020203" charset="0"/>
              <a:cs typeface="Microsoft Tai Le" panose="020B0502040204020203" charset="0"/>
            </a:endParaRPr>
          </a:p>
          <a:p>
            <a:r>
              <a:rPr lang="zh-CN" altLang="en-US" sz="2000">
                <a:latin typeface="Microsoft Tai Le" panose="020B0502040204020203" charset="0"/>
                <a:cs typeface="Microsoft Tai Le" panose="020B0502040204020203" charset="0"/>
              </a:rPr>
              <a:t>联系电话</a:t>
            </a:r>
            <a:r>
              <a:rPr lang="en-US" altLang="zh-CN" sz="2000">
                <a:latin typeface="Microsoft Tai Le" panose="020B0502040204020203" charset="0"/>
                <a:cs typeface="Microsoft Tai Le" panose="020B0502040204020203" charset="0"/>
              </a:rPr>
              <a:t>Phone:  +86 18680390897</a:t>
            </a:r>
            <a:endParaRPr lang="en-US" altLang="zh-CN" sz="2000">
              <a:latin typeface="Microsoft Tai Le" panose="020B0502040204020203" charset="0"/>
              <a:cs typeface="Microsoft Tai Le" panose="020B0502040204020203" charset="0"/>
            </a:endParaRPr>
          </a:p>
          <a:p>
            <a:r>
              <a:rPr lang="zh-CN" altLang="en-US" sz="2000">
                <a:latin typeface="Microsoft Tai Le" panose="020B0502040204020203" charset="0"/>
                <a:cs typeface="Microsoft Tai Le" panose="020B0502040204020203" charset="0"/>
              </a:rPr>
              <a:t>邮箱：</a:t>
            </a:r>
            <a:r>
              <a:rPr lang="en-US" altLang="zh-CN" sz="2000">
                <a:latin typeface="Microsoft Tai Le" panose="020B0502040204020203" charset="0"/>
                <a:cs typeface="Microsoft Tai Le" panose="020B0502040204020203" charset="0"/>
              </a:rPr>
              <a:t> chelsea@relatele.com</a:t>
            </a:r>
            <a:endParaRPr lang="en-US" altLang="zh-CN" sz="2000">
              <a:latin typeface="Microsoft Tai Le" panose="020B0502040204020203" charset="0"/>
              <a:cs typeface="Microsoft Tai Le" panose="020B0502040204020203" charset="0"/>
            </a:endParaRPr>
          </a:p>
        </p:txBody>
      </p:sp>
      <p:sp>
        <p:nvSpPr>
          <p:cNvPr id="3" name="文本框 2"/>
          <p:cNvSpPr txBox="1"/>
          <p:nvPr/>
        </p:nvSpPr>
        <p:spPr>
          <a:xfrm>
            <a:off x="1442720" y="5033010"/>
            <a:ext cx="8263890" cy="1476375"/>
          </a:xfrm>
          <a:prstGeom prst="rect">
            <a:avLst/>
          </a:prstGeom>
          <a:noFill/>
        </p:spPr>
        <p:txBody>
          <a:bodyPr wrap="square" rtlCol="0" anchor="t">
            <a:spAutoFit/>
          </a:bodyPr>
          <a:lstStyle/>
          <a:p>
            <a:r>
              <a:rPr lang="zh-CN" altLang="en-US"/>
              <a:t>领英链接：https://www.linkedin.com/company/relat-technology</a:t>
            </a:r>
            <a:endParaRPr lang="zh-CN" altLang="en-US"/>
          </a:p>
          <a:p>
            <a:endParaRPr lang="zh-CN" altLang="en-US"/>
          </a:p>
          <a:p>
            <a:r>
              <a:rPr lang="zh-CN" altLang="en-US"/>
              <a:t>脸书链接：https://www.facebook.com/Relat-BMS-108874270625494/</a:t>
            </a:r>
            <a:endParaRPr lang="zh-CN" altLang="en-US"/>
          </a:p>
          <a:p>
            <a:endParaRPr lang="zh-CN" altLang="en-US"/>
          </a:p>
          <a:p>
            <a:r>
              <a:rPr lang="zh-CN" altLang="en-US">
                <a:sym typeface="+mn-ea"/>
              </a:rPr>
              <a:t>阿里巴巴链接：https://relat.en.alibaba.com/</a:t>
            </a:r>
            <a:endParaRPr lang="zh-CN" altLang="en-US"/>
          </a:p>
        </p:txBody>
      </p:sp>
      <p:sp>
        <p:nvSpPr>
          <p:cNvPr id="12" name="文本框 11"/>
          <p:cNvSpPr txBox="1"/>
          <p:nvPr/>
        </p:nvSpPr>
        <p:spPr>
          <a:xfrm>
            <a:off x="1217295" y="4585970"/>
            <a:ext cx="2208530" cy="368300"/>
          </a:xfrm>
          <a:prstGeom prst="rect">
            <a:avLst/>
          </a:prstGeom>
          <a:noFill/>
        </p:spPr>
        <p:txBody>
          <a:bodyPr wrap="square" rtlCol="0">
            <a:spAutoFit/>
          </a:bodyPr>
          <a:lstStyle/>
          <a:p>
            <a:r>
              <a:rPr lang="zh-CN" altLang="en-US"/>
              <a:t>公司社交媒体平台</a:t>
            </a:r>
            <a:endParaRPr lang="zh-CN" altLang="en-US"/>
          </a:p>
        </p:txBody>
      </p:sp>
      <p:pic>
        <p:nvPicPr>
          <p:cNvPr id="17" name="图片 16" descr="2"/>
          <p:cNvPicPr>
            <a:picLocks noChangeAspect="1"/>
          </p:cNvPicPr>
          <p:nvPr/>
        </p:nvPicPr>
        <p:blipFill>
          <a:blip r:embed="rId1"/>
          <a:stretch>
            <a:fillRect/>
          </a:stretch>
        </p:blipFill>
        <p:spPr>
          <a:xfrm>
            <a:off x="582295" y="4665345"/>
            <a:ext cx="635000" cy="635000"/>
          </a:xfrm>
          <a:prstGeom prst="rect">
            <a:avLst/>
          </a:prstGeom>
        </p:spPr>
      </p:pic>
      <p:pic>
        <p:nvPicPr>
          <p:cNvPr id="19" name="图片 18" descr="4"/>
          <p:cNvPicPr>
            <a:picLocks noChangeAspect="1"/>
          </p:cNvPicPr>
          <p:nvPr/>
        </p:nvPicPr>
        <p:blipFill>
          <a:blip r:embed="rId2"/>
          <a:stretch>
            <a:fillRect/>
          </a:stretch>
        </p:blipFill>
        <p:spPr>
          <a:xfrm>
            <a:off x="582295" y="5391150"/>
            <a:ext cx="635000" cy="635000"/>
          </a:xfrm>
          <a:prstGeom prst="rect">
            <a:avLst/>
          </a:prstGeom>
        </p:spPr>
      </p:pic>
      <p:pic>
        <p:nvPicPr>
          <p:cNvPr id="20" name="图片 19" descr="3"/>
          <p:cNvPicPr>
            <a:picLocks noChangeAspect="1"/>
          </p:cNvPicPr>
          <p:nvPr/>
        </p:nvPicPr>
        <p:blipFill>
          <a:blip r:embed="rId3"/>
          <a:stretch>
            <a:fillRect/>
          </a:stretch>
        </p:blipFill>
        <p:spPr>
          <a:xfrm>
            <a:off x="567690" y="6116320"/>
            <a:ext cx="635000" cy="635000"/>
          </a:xfrm>
          <a:prstGeom prst="rect">
            <a:avLst/>
          </a:prstGeom>
        </p:spPr>
      </p:pic>
      <p:sp>
        <p:nvSpPr>
          <p:cNvPr id="21" name="文本框 20"/>
          <p:cNvSpPr txBox="1"/>
          <p:nvPr/>
        </p:nvSpPr>
        <p:spPr>
          <a:xfrm>
            <a:off x="10602595" y="847725"/>
            <a:ext cx="1419860" cy="398780"/>
          </a:xfrm>
          <a:prstGeom prst="rect">
            <a:avLst/>
          </a:prstGeom>
          <a:noFill/>
        </p:spPr>
        <p:txBody>
          <a:bodyPr wrap="square" rtlCol="0">
            <a:spAutoFit/>
          </a:bodyPr>
          <a:lstStyle/>
          <a:p>
            <a:r>
              <a:rPr lang="en-US" altLang="zh-CN" sz="2000">
                <a:solidFill>
                  <a:schemeClr val="bg1"/>
                </a:solidFill>
                <a:latin typeface="Arial" panose="020B0604020202020204" pitchFamily="34" charset="0"/>
                <a:cs typeface="Arial" panose="020B0604020202020204" pitchFamily="34" charset="0"/>
              </a:rPr>
              <a:t>Contact</a:t>
            </a:r>
            <a:endParaRPr lang="en-US" altLang="zh-CN" sz="20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43585" y="428625"/>
            <a:ext cx="11346815" cy="6000750"/>
          </a:xfrm>
          <a:prstGeom prst="rect">
            <a:avLst/>
          </a:prstGeom>
          <a:noFill/>
        </p:spPr>
        <p:txBody>
          <a:bodyPr wrap="square" rtlCol="0">
            <a:spAutoFit/>
          </a:bodyPr>
          <a:lstStyle/>
          <a:p>
            <a:endParaRPr lang="en-US" altLang="zh-CN" sz="2400"/>
          </a:p>
          <a:p>
            <a:r>
              <a:rPr lang="en-US" altLang="zh-CN" sz="2400"/>
              <a:t>愿景：让电池更安全</a:t>
            </a:r>
            <a:endParaRPr lang="en-US" altLang="zh-CN" sz="2400"/>
          </a:p>
          <a:p>
            <a:r>
              <a:rPr lang="en-US" altLang="zh-CN" sz="2400"/>
              <a:t>使命：为所有客户提供最优质的蓄电池监控产品和服务</a:t>
            </a:r>
            <a:endParaRPr lang="en-US" altLang="zh-CN" sz="2400"/>
          </a:p>
          <a:p>
            <a:r>
              <a:rPr lang="en-US" altLang="zh-CN" sz="2400"/>
              <a:t>价值观：诚信、价值、积极</a:t>
            </a:r>
            <a:endParaRPr lang="en-US" altLang="zh-CN" sz="2400"/>
          </a:p>
          <a:p>
            <a:r>
              <a:rPr lang="en-US" altLang="zh-CN" sz="2400"/>
              <a:t>经营理念：质量第一，顾客满意，创造品牌，持续改进</a:t>
            </a:r>
            <a:endParaRPr lang="en-US" altLang="zh-CN" sz="2400"/>
          </a:p>
          <a:p>
            <a:endParaRPr lang="en-US" altLang="zh-CN" sz="2400"/>
          </a:p>
          <a:p>
            <a:r>
              <a:rPr lang="en-US" altLang="zh-CN" sz="2400" u="sng"/>
              <a:t>VISION:</a:t>
            </a:r>
            <a:r>
              <a:rPr lang="en-US" altLang="zh-CN" sz="2400"/>
              <a:t> Bring secure to batteries and overall power system</a:t>
            </a:r>
            <a:endParaRPr lang="en-US" altLang="zh-CN" sz="2400"/>
          </a:p>
          <a:p>
            <a:endParaRPr lang="en-US" altLang="zh-CN" sz="2400"/>
          </a:p>
          <a:p>
            <a:r>
              <a:rPr lang="en-US" altLang="zh-CN" sz="2400" u="sng"/>
              <a:t>MISSION: </a:t>
            </a:r>
            <a:r>
              <a:rPr lang="en-US" altLang="zh-CN" sz="2400"/>
              <a:t>Dedicated to providing innovative battery monitoring devices and exceptional service with unparalleled execution for all of our customer.</a:t>
            </a:r>
            <a:endParaRPr lang="en-US" altLang="zh-CN" sz="2400"/>
          </a:p>
          <a:p>
            <a:endParaRPr lang="en-US" altLang="zh-CN" sz="2400"/>
          </a:p>
          <a:p>
            <a:r>
              <a:rPr lang="en-US" altLang="zh-CN" sz="2400" u="sng"/>
              <a:t>VALUES:</a:t>
            </a:r>
            <a:r>
              <a:rPr lang="en-US" altLang="zh-CN" sz="2400"/>
              <a:t> Integrity,Values,Energetic</a:t>
            </a:r>
            <a:endParaRPr lang="en-US" altLang="zh-CN" sz="2400"/>
          </a:p>
          <a:p>
            <a:endParaRPr lang="en-US" altLang="zh-CN" sz="2400"/>
          </a:p>
          <a:p>
            <a:r>
              <a:rPr lang="en-US" altLang="zh-CN" sz="2400" u="sng"/>
              <a:t>Business Philosophy: </a:t>
            </a:r>
            <a:endParaRPr lang="en-US" altLang="zh-CN" sz="2400" u="sng"/>
          </a:p>
          <a:p>
            <a:endParaRPr lang="en-US" altLang="zh-CN" sz="2400"/>
          </a:p>
          <a:p>
            <a:r>
              <a:rPr lang="en-US" altLang="zh-CN" sz="2400"/>
              <a:t>Quality Comes First, Customer Satisfaction,Brand Building,Keep Improving</a:t>
            </a:r>
            <a:endParaRPr lang="en-US" altLang="zh-CN"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5020" y="1528445"/>
            <a:ext cx="9067165" cy="4869815"/>
          </a:xfrm>
        </p:spPr>
        <p:txBody>
          <a:bodyPr>
            <a:normAutofit fontScale="90000"/>
          </a:bodyPr>
          <a:lstStyle/>
          <a:p>
            <a:pPr algn="just" fontAlgn="auto"/>
            <a:r>
              <a:rPr lang="zh-CN" altLang="en-US" sz="2220">
                <a:latin typeface="Microsoft Tai Le" panose="020B0502040204020203" charset="0"/>
                <a:cs typeface="Microsoft Tai Le" panose="020B0502040204020203" charset="0"/>
              </a:rPr>
              <a:t>We are a leading product manufacturer and solution provider in the field of battery monitoring, determinded to bring the secure to the batteries.</a:t>
            </a:r>
            <a:br>
              <a:rPr lang="zh-CN" altLang="en-US" sz="2220">
                <a:latin typeface="Microsoft Tai Le" panose="020B0502040204020203" charset="0"/>
                <a:cs typeface="Microsoft Tai Le" panose="020B0502040204020203" charset="0"/>
              </a:rPr>
            </a:br>
            <a:br>
              <a:rPr lang="zh-CN" altLang="en-US" sz="2220">
                <a:latin typeface="Microsoft Tai Le" panose="020B0502040204020203" charset="0"/>
                <a:cs typeface="Microsoft Tai Le" panose="020B0502040204020203" charset="0"/>
              </a:rPr>
            </a:br>
            <a:r>
              <a:rPr lang="zh-CN" altLang="en-US" sz="2220">
                <a:latin typeface="Microsoft Tai Le" panose="020B0502040204020203" charset="0"/>
                <a:cs typeface="Microsoft Tai Le" panose="020B0502040204020203" charset="0"/>
              </a:rPr>
              <a:t>Our R&amp;D team was founded by a team of engineer with 20 years experiences in electronic engineering in 2015. The development and manufacture of battery monitoring system are combined with cut-edge EDA design technology, robust reliability design technology, white box testing technology.</a:t>
            </a:r>
            <a:br>
              <a:rPr lang="zh-CN" altLang="en-US" sz="2220">
                <a:latin typeface="Microsoft Tai Le" panose="020B0502040204020203" charset="0"/>
                <a:cs typeface="Microsoft Tai Le" panose="020B0502040204020203" charset="0"/>
              </a:rPr>
            </a:br>
            <a:br>
              <a:rPr lang="zh-CN" altLang="en-US" sz="2220">
                <a:latin typeface="Microsoft Tai Le" panose="020B0502040204020203" charset="0"/>
                <a:cs typeface="Microsoft Tai Le" panose="020B0502040204020203" charset="0"/>
              </a:rPr>
            </a:br>
            <a:r>
              <a:rPr lang="zh-CN" altLang="en-US" sz="2220">
                <a:latin typeface="Microsoft Tai Le" panose="020B0502040204020203" charset="0"/>
                <a:cs typeface="Microsoft Tai Le" panose="020B0502040204020203" charset="0"/>
              </a:rPr>
              <a:t>In August 2008, Shenzhen Relat Electronic Technology Co., Ltd. was founded. We research,development and manufacture of battery monitoring system for various sector like data center, telecom base station, power plant, rapid transit railway, semiconductor,medicine, bank, securities,insurance and etc. </a:t>
            </a:r>
            <a:br>
              <a:rPr lang="zh-CN" altLang="en-US" sz="2220">
                <a:latin typeface="Microsoft Tai Le" panose="020B0502040204020203" charset="0"/>
                <a:cs typeface="Microsoft Tai Le" panose="020B0502040204020203" charset="0"/>
              </a:rPr>
            </a:br>
            <a:br>
              <a:rPr lang="zh-CN" altLang="en-US" sz="2220">
                <a:latin typeface="Microsoft Tai Le" panose="020B0502040204020203" charset="0"/>
                <a:cs typeface="Microsoft Tai Le" panose="020B0502040204020203" charset="0"/>
              </a:rPr>
            </a:br>
            <a:r>
              <a:rPr lang="zh-CN" altLang="en-US" sz="2220">
                <a:latin typeface="Microsoft Tai Le" panose="020B0502040204020203" charset="0"/>
                <a:cs typeface="Microsoft Tai Le" panose="020B0502040204020203" charset="0"/>
              </a:rPr>
              <a:t>We dedicate to providing innovative battery monitoring devices and exceptional service with unparalleled execution for all of our customer. We are steadily creating a long-term future plan and are progressing towards the goal of building a world-class brand with all of our global partners and distributors, which will allow us to go forward into the next decade and beyond.</a:t>
            </a:r>
            <a:endParaRPr lang="zh-CN" altLang="en-US" sz="2220">
              <a:latin typeface="Microsoft Tai Le" panose="020B0502040204020203" charset="0"/>
              <a:cs typeface="Microsoft Tai Le" panose="020B0502040204020203" charset="0"/>
            </a:endParaRPr>
          </a:p>
        </p:txBody>
      </p:sp>
      <p:sp>
        <p:nvSpPr>
          <p:cNvPr id="4" name="文本框 3"/>
          <p:cNvSpPr txBox="1"/>
          <p:nvPr/>
        </p:nvSpPr>
        <p:spPr>
          <a:xfrm>
            <a:off x="795020" y="702310"/>
            <a:ext cx="4519295" cy="460375"/>
          </a:xfrm>
          <a:prstGeom prst="rect">
            <a:avLst/>
          </a:prstGeom>
          <a:noFill/>
        </p:spPr>
        <p:txBody>
          <a:bodyPr wrap="square" rtlCol="0">
            <a:spAutoFit/>
          </a:bodyPr>
          <a:lstStyle/>
          <a:p>
            <a:r>
              <a:rPr lang="en-US" altLang="zh-CN" sz="2400">
                <a:latin typeface="Microsoft Tai Le" panose="020B0502040204020203" charset="0"/>
                <a:cs typeface="Microsoft Tai Le" panose="020B0502040204020203" charset="0"/>
              </a:rPr>
              <a:t>About Us- Company Profile</a:t>
            </a:r>
            <a:endParaRPr lang="en-US" altLang="zh-CN" sz="2400">
              <a:latin typeface="Microsoft Tai Le" panose="020B0502040204020203" charset="0"/>
              <a:cs typeface="Microsoft Tai Le" panose="020B050204020402020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0880" y="226060"/>
            <a:ext cx="4519295" cy="460375"/>
          </a:xfrm>
          <a:prstGeom prst="rect">
            <a:avLst/>
          </a:prstGeom>
          <a:noFill/>
        </p:spPr>
        <p:txBody>
          <a:bodyPr wrap="square" rtlCol="0">
            <a:spAutoFit/>
          </a:bodyPr>
          <a:lstStyle/>
          <a:p>
            <a:r>
              <a:rPr lang="en-US" altLang="zh-CN" sz="2400">
                <a:latin typeface="Microsoft Tai Le" panose="020B0502040204020203" charset="0"/>
                <a:cs typeface="Microsoft Tai Le" panose="020B0502040204020203" charset="0"/>
              </a:rPr>
              <a:t>About Us- Milestone</a:t>
            </a:r>
            <a:endParaRPr lang="en-US" altLang="zh-CN" sz="2400">
              <a:latin typeface="Microsoft Tai Le" panose="020B0502040204020203" charset="0"/>
              <a:cs typeface="Microsoft Tai Le" panose="020B0502040204020203" charset="0"/>
            </a:endParaRPr>
          </a:p>
        </p:txBody>
      </p:sp>
      <p:sp>
        <p:nvSpPr>
          <p:cNvPr id="5" name="文本框 4"/>
          <p:cNvSpPr txBox="1"/>
          <p:nvPr/>
        </p:nvSpPr>
        <p:spPr>
          <a:xfrm>
            <a:off x="180340" y="686435"/>
            <a:ext cx="13371830" cy="7416165"/>
          </a:xfrm>
          <a:prstGeom prst="rect">
            <a:avLst/>
          </a:prstGeom>
          <a:noFill/>
        </p:spPr>
        <p:txBody>
          <a:bodyPr wrap="square" rtlCol="0">
            <a:spAutoFit/>
          </a:bodyPr>
          <a:lstStyle/>
          <a:p>
            <a:r>
              <a:rPr lang="zh-CN" altLang="en-US" sz="1400"/>
              <a:t>2008年公司成立 2008年第一代电池监控系统研发完成并实现商用</a:t>
            </a:r>
            <a:endParaRPr lang="zh-CN" altLang="en-US" sz="1400"/>
          </a:p>
          <a:p>
            <a:pPr algn="l">
              <a:buClrTx/>
              <a:buSzTx/>
              <a:buFontTx/>
            </a:pPr>
            <a:r>
              <a:rPr lang="en-US" altLang="zh-CN" sz="1400">
                <a:latin typeface="Arial" panose="020B0604020202020204" pitchFamily="34" charset="0"/>
                <a:cs typeface="Arial" panose="020B0604020202020204" pitchFamily="34" charset="0"/>
                <a:sym typeface="+mn-ea"/>
              </a:rPr>
              <a:t>Relat was founded in 2008 and lauched the 1st Generation Battery Monitoring System.</a:t>
            </a:r>
            <a:endParaRPr lang="en-US" altLang="zh-CN" sz="1400">
              <a:latin typeface="Arial" panose="020B0604020202020204" pitchFamily="34" charset="0"/>
              <a:cs typeface="Arial" panose="020B0604020202020204" pitchFamily="34" charset="0"/>
              <a:sym typeface="+mn-ea"/>
            </a:endParaRPr>
          </a:p>
          <a:p>
            <a:pPr algn="l">
              <a:buClrTx/>
              <a:buSzTx/>
              <a:buFontTx/>
            </a:pPr>
            <a:endParaRPr lang="en-US" altLang="zh-CN" sz="1400">
              <a:latin typeface="Arial" panose="020B0604020202020204" pitchFamily="34" charset="0"/>
              <a:cs typeface="Arial" panose="020B0604020202020204" pitchFamily="34" charset="0"/>
            </a:endParaRPr>
          </a:p>
          <a:p>
            <a:r>
              <a:rPr lang="zh-CN" altLang="en-US" sz="1400"/>
              <a:t>2009年中标华能集团发电厂电池监控项目，取得电力行业批量应用</a:t>
            </a:r>
            <a:endParaRPr lang="zh-CN" altLang="en-US" sz="1400"/>
          </a:p>
          <a:p>
            <a:pPr algn="l">
              <a:buClrTx/>
              <a:buSzTx/>
              <a:buFontTx/>
            </a:pPr>
            <a:r>
              <a:rPr lang="en-US" altLang="zh-CN" sz="1400">
                <a:latin typeface="Arial" panose="020B0604020202020204" pitchFamily="34" charset="0"/>
                <a:cs typeface="Arial" panose="020B0604020202020204" pitchFamily="34" charset="0"/>
                <a:sym typeface="+mn-ea"/>
              </a:rPr>
              <a:t>We awarded of tender of Huaneng Group, and promteded it in the whole Utility Industry.</a:t>
            </a:r>
            <a:endParaRPr lang="en-US" altLang="zh-CN" sz="1400">
              <a:latin typeface="Arial" panose="020B0604020202020204" pitchFamily="34" charset="0"/>
              <a:cs typeface="Arial" panose="020B0604020202020204" pitchFamily="34" charset="0"/>
              <a:sym typeface="+mn-ea"/>
            </a:endParaRPr>
          </a:p>
          <a:p>
            <a:pPr algn="l">
              <a:buClrTx/>
              <a:buSzTx/>
              <a:buFontTx/>
            </a:pPr>
            <a:endParaRPr lang="en-US" altLang="zh-CN" sz="1400">
              <a:latin typeface="Arial" panose="020B0604020202020204" pitchFamily="34" charset="0"/>
              <a:cs typeface="Arial" panose="020B0604020202020204" pitchFamily="34" charset="0"/>
            </a:endParaRPr>
          </a:p>
          <a:p>
            <a:r>
              <a:rPr lang="zh-CN" altLang="en-US" sz="1400"/>
              <a:t>2011年独家中标招商银行总行及全国分行的蓄电池监控系统集采项目</a:t>
            </a:r>
            <a:endParaRPr lang="zh-CN" altLang="en-US" sz="1400"/>
          </a:p>
          <a:p>
            <a:r>
              <a:rPr lang="en-US" altLang="zh-CN" sz="1400">
                <a:latin typeface="Arial" panose="020B0604020202020204" pitchFamily="34" charset="0"/>
                <a:cs typeface="Arial" panose="020B0604020202020204" pitchFamily="34" charset="0"/>
                <a:sym typeface="+mn-ea"/>
              </a:rPr>
              <a:t>We awarded of tender of battery monitoring system of China Merchants Bank with all branches in China.</a:t>
            </a:r>
            <a:endParaRPr lang="en-US" altLang="zh-CN" sz="1400">
              <a:latin typeface="Arial" panose="020B0604020202020204" pitchFamily="34" charset="0"/>
              <a:cs typeface="Arial" panose="020B0604020202020204" pitchFamily="34" charset="0"/>
              <a:sym typeface="+mn-ea"/>
            </a:endParaRPr>
          </a:p>
          <a:p>
            <a:endParaRPr lang="zh-CN" altLang="en-US" sz="1400"/>
          </a:p>
          <a:p>
            <a:r>
              <a:rPr lang="zh-CN" altLang="en-US" sz="1400"/>
              <a:t>2012年推出第三代单体式电池监控系统。国内最早，已成为现在主流产品</a:t>
            </a:r>
            <a:endParaRPr lang="zh-CN" altLang="en-US" sz="1400"/>
          </a:p>
          <a:p>
            <a:pPr algn="l">
              <a:buClrTx/>
              <a:buSzTx/>
              <a:buFontTx/>
            </a:pPr>
            <a:r>
              <a:rPr lang="en-US" altLang="zh-CN" sz="1400">
                <a:latin typeface="Arial" panose="020B0604020202020204" pitchFamily="34" charset="0"/>
                <a:cs typeface="Arial" panose="020B0604020202020204" pitchFamily="34" charset="0"/>
                <a:sym typeface="+mn-ea"/>
              </a:rPr>
              <a:t>We launched the 3rd Generation modular level battery monitoring system which is the earliest supplier in China. </a:t>
            </a:r>
            <a:endParaRPr lang="en-US" altLang="zh-CN" sz="1400">
              <a:latin typeface="Arial" panose="020B0604020202020204" pitchFamily="34" charset="0"/>
              <a:cs typeface="Arial" panose="020B0604020202020204" pitchFamily="34" charset="0"/>
              <a:sym typeface="+mn-ea"/>
            </a:endParaRPr>
          </a:p>
          <a:p>
            <a:pPr algn="l">
              <a:buClrTx/>
              <a:buSzTx/>
              <a:buFontTx/>
            </a:pPr>
            <a:endParaRPr lang="en-US" altLang="zh-CN" sz="1400">
              <a:latin typeface="Arial" panose="020B0604020202020204" pitchFamily="34" charset="0"/>
              <a:cs typeface="Arial" panose="020B0604020202020204" pitchFamily="34" charset="0"/>
            </a:endParaRPr>
          </a:p>
          <a:p>
            <a:r>
              <a:rPr lang="zh-CN" altLang="en-US" sz="1400"/>
              <a:t>2015年与母公司一起在新三板成功上市</a:t>
            </a:r>
            <a:r>
              <a:rPr lang="en-US" altLang="zh-CN" sz="1400"/>
              <a:t>;</a:t>
            </a:r>
            <a:r>
              <a:rPr lang="zh-CN" altLang="en-US" sz="1400"/>
              <a:t>2015年成为建行武汉灾备中心6万节电池监控项目第二供应商；中标中国证券期货南方信息数据中心1.2万节电池监控项目。</a:t>
            </a:r>
            <a:endParaRPr lang="zh-CN" altLang="en-US" sz="1400"/>
          </a:p>
          <a:p>
            <a:r>
              <a:rPr lang="en-US" altLang="zh-CN" sz="1400">
                <a:latin typeface="Arial" panose="020B0604020202020204" pitchFamily="34" charset="0"/>
                <a:cs typeface="Arial" panose="020B0604020202020204" pitchFamily="34" charset="0"/>
                <a:sym typeface="+mn-ea"/>
              </a:rPr>
              <a:t>We listed on New Three Board with Parent Company. CCB Wuhan Disaster Backup and Recovery Center, one of Asia's largest financial data center, appointed Relat as the second supplier of battery monitoring system for 60,000 nos of batteries.We awarded of tendof battery monitoring system of China Southern Information Technology Center for Securities and Futures Industry (SSCC) for 12,000 nos of batteries in 2015.</a:t>
            </a:r>
            <a:endParaRPr lang="en-US" altLang="zh-CN" sz="1400">
              <a:latin typeface="Arial" panose="020B0604020202020204" pitchFamily="34" charset="0"/>
              <a:cs typeface="Arial" panose="020B0604020202020204" pitchFamily="34" charset="0"/>
              <a:sym typeface="+mn-ea"/>
            </a:endParaRPr>
          </a:p>
          <a:p>
            <a:endParaRPr lang="zh-CN" altLang="en-US" sz="1400"/>
          </a:p>
          <a:p>
            <a:r>
              <a:rPr lang="zh-CN" altLang="en-US" sz="1400"/>
              <a:t>2016年再次中标续签招商银行总行框架采购项目</a:t>
            </a:r>
            <a:endParaRPr lang="zh-CN" altLang="en-US" sz="1400"/>
          </a:p>
          <a:p>
            <a:r>
              <a:rPr lang="zh-CN" altLang="en-US" sz="1400"/>
              <a:t>2016年中标数据中心知名企业世纪互联IDC电池监控项目并入围供应商短名单。</a:t>
            </a:r>
            <a:endParaRPr lang="zh-CN" altLang="en-US" sz="1400"/>
          </a:p>
          <a:p>
            <a:pPr algn="l">
              <a:buClrTx/>
              <a:buSzTx/>
              <a:buFontTx/>
            </a:pPr>
            <a:r>
              <a:rPr lang="en-US" altLang="zh-CN" sz="1400">
                <a:latin typeface="Arial" panose="020B0604020202020204" pitchFamily="34" charset="0"/>
                <a:cs typeface="Arial" panose="020B0604020202020204" pitchFamily="34" charset="0"/>
              </a:rPr>
              <a:t>We awarded the tender of 21Vianet of battery monitoring system  and in the short list of their supplier of battery monitoring system in 2016. </a:t>
            </a:r>
            <a:r>
              <a:rPr lang="en-US" altLang="zh-CN" sz="1400">
                <a:latin typeface="Arial" panose="020B0604020202020204" pitchFamily="34" charset="0"/>
                <a:cs typeface="Arial" panose="020B0604020202020204" pitchFamily="34" charset="0"/>
                <a:sym typeface="+mn-ea"/>
              </a:rPr>
              <a:t>21Vianet is the leading service provider of data center in China.</a:t>
            </a:r>
            <a:endParaRPr lang="en-US" altLang="zh-CN" sz="1400">
              <a:latin typeface="Arial" panose="020B0604020202020204" pitchFamily="34" charset="0"/>
              <a:cs typeface="Arial" panose="020B0604020202020204" pitchFamily="34" charset="0"/>
              <a:sym typeface="+mn-ea"/>
            </a:endParaRPr>
          </a:p>
          <a:p>
            <a:pPr algn="l">
              <a:buClrTx/>
              <a:buSzTx/>
              <a:buFontTx/>
            </a:pPr>
            <a:endParaRPr lang="en-US" altLang="zh-CN" sz="1400">
              <a:latin typeface="Arial" panose="020B0604020202020204" pitchFamily="34" charset="0"/>
              <a:cs typeface="Arial" panose="020B0604020202020204" pitchFamily="34" charset="0"/>
            </a:endParaRPr>
          </a:p>
          <a:p>
            <a:pPr algn="l">
              <a:buClrTx/>
              <a:buSzTx/>
              <a:buFontTx/>
            </a:pPr>
            <a:r>
              <a:rPr lang="zh-CN" altLang="en-US" sz="1400"/>
              <a:t>2017年成为工商银行总行指定的电池监控品牌供应商.</a:t>
            </a:r>
            <a:r>
              <a:rPr lang="en-US" altLang="zh-CN" sz="1400"/>
              <a:t> </a:t>
            </a:r>
            <a:r>
              <a:rPr lang="en-US" altLang="zh-CN" sz="1400">
                <a:latin typeface="Arial" panose="020B0604020202020204" pitchFamily="34" charset="0"/>
                <a:cs typeface="Arial" panose="020B0604020202020204" pitchFamily="34" charset="0"/>
              </a:rPr>
              <a:t>We a</a:t>
            </a:r>
            <a:r>
              <a:rPr lang="en-US" altLang="zh-CN" sz="1400">
                <a:latin typeface="Arial" panose="020B0604020202020204" pitchFamily="34" charset="0"/>
                <a:cs typeface="Arial" panose="020B0604020202020204" pitchFamily="34" charset="0"/>
                <a:sym typeface="+mn-ea"/>
              </a:rPr>
              <a:t>warded of the Major Brand Suppliers of ICBC Bank</a:t>
            </a:r>
            <a:endParaRPr lang="en-US" altLang="zh-CN" sz="1400">
              <a:latin typeface="Arial" panose="020B0604020202020204" pitchFamily="34" charset="0"/>
              <a:cs typeface="Arial" panose="020B0604020202020204" pitchFamily="34" charset="0"/>
              <a:sym typeface="+mn-ea"/>
            </a:endParaRPr>
          </a:p>
          <a:p>
            <a:pPr algn="l">
              <a:buClrTx/>
              <a:buSzTx/>
              <a:buFontTx/>
            </a:pPr>
            <a:endParaRPr lang="en-US" altLang="zh-CN" sz="1400">
              <a:latin typeface="Arial" panose="020B0604020202020204" pitchFamily="34" charset="0"/>
              <a:cs typeface="Arial" panose="020B0604020202020204" pitchFamily="34" charset="0"/>
            </a:endParaRPr>
          </a:p>
          <a:p>
            <a:r>
              <a:rPr lang="zh-CN" altLang="en-US" sz="1400"/>
              <a:t>2018年公司成立10周年</a:t>
            </a:r>
            <a:r>
              <a:rPr lang="en-US" altLang="zh-CN" sz="1400"/>
              <a:t>;</a:t>
            </a:r>
            <a:r>
              <a:rPr lang="zh-CN" altLang="en-US" sz="1400"/>
              <a:t>中标中国电信京东云数据中心 ；再次中标招商银行总行及全国分行的蓄电池监控系统集采项目.</a:t>
            </a:r>
            <a:endParaRPr lang="zh-CN" altLang="en-US" sz="1400"/>
          </a:p>
          <a:p>
            <a:pPr algn="l">
              <a:buClrTx/>
              <a:buSzTx/>
              <a:buFontTx/>
            </a:pPr>
            <a:r>
              <a:rPr lang="en-US" altLang="zh-CN" sz="1400">
                <a:latin typeface="Arial" panose="020B0604020202020204" pitchFamily="34" charset="0"/>
                <a:cs typeface="Arial" panose="020B0604020202020204" pitchFamily="34" charset="0"/>
                <a:sym typeface="+mn-ea"/>
              </a:rPr>
              <a:t> The 10th Anniversary of Relat, We awarded of Tender of China Telecom of JD Cloud Centers in 2018</a:t>
            </a:r>
            <a:endParaRPr lang="zh-CN" altLang="en-US" sz="1400"/>
          </a:p>
          <a:p>
            <a:endParaRPr lang="zh-CN" altLang="en-US" sz="1400"/>
          </a:p>
          <a:p>
            <a:r>
              <a:rPr lang="zh-CN" altLang="en-US" sz="1400"/>
              <a:t>2019年瑞雷特云平台-瑞联智云上线</a:t>
            </a:r>
            <a:r>
              <a:rPr lang="en-US" altLang="zh-CN" sz="1400"/>
              <a:t> .  We </a:t>
            </a:r>
            <a:r>
              <a:rPr lang="en-US" altLang="zh-CN" sz="1400">
                <a:sym typeface="+mn-ea"/>
              </a:rPr>
              <a:t>Launched Relat Smart Clouds in 2019</a:t>
            </a:r>
            <a:endParaRPr lang="en-US" altLang="zh-CN" sz="1400" b="1" spc="300">
              <a:solidFill>
                <a:srgbClr val="FFC000"/>
              </a:solidFill>
              <a:latin typeface="微软雅黑" panose="020B0503020204020204" charset="-122"/>
              <a:ea typeface="微软雅黑" panose="020B0503020204020204" charset="-122"/>
              <a:cs typeface="+mj-cs"/>
              <a:sym typeface="+mn-ea"/>
            </a:endParaRPr>
          </a:p>
          <a:p>
            <a:endParaRPr lang="zh-CN" altLang="en-US" sz="1400"/>
          </a:p>
          <a:p>
            <a:endParaRPr lang="zh-CN" altLang="en-US" sz="1400"/>
          </a:p>
          <a:p>
            <a:r>
              <a:rPr lang="zh-CN" altLang="en-US" sz="1400"/>
              <a:t>2020年中标半导体项目：国家存储器基地工程（一期）二阶段工程项目第四次中标招商银行总行及全国分行的蓄电池监控系统集采项目</a:t>
            </a:r>
            <a:endParaRPr lang="zh-CN" altLang="en-US" sz="1400"/>
          </a:p>
          <a:p>
            <a:r>
              <a:rPr lang="en-US" altLang="zh-CN" sz="1400"/>
              <a:t>We awarded battery monitoring system project of National Storage Project </a:t>
            </a:r>
            <a:r>
              <a:rPr lang="en-US" altLang="zh-CN" sz="1400">
                <a:sym typeface="+mn-ea"/>
              </a:rPr>
              <a:t>in  Semicounductors industry. The 4th time awarder </a:t>
            </a:r>
            <a:r>
              <a:rPr lang="en-US" altLang="zh-CN" sz="1400">
                <a:latin typeface="Arial" panose="020B0604020202020204" pitchFamily="34" charset="0"/>
                <a:cs typeface="Arial" panose="020B0604020202020204" pitchFamily="34" charset="0"/>
                <a:sym typeface="+mn-ea"/>
              </a:rPr>
              <a:t> of tender of battery monitoring system of China Merchants Bank with all branches in China.</a:t>
            </a:r>
            <a:endParaRPr lang="en-US" altLang="zh-CN" sz="1400">
              <a:latin typeface="Arial" panose="020B0604020202020204" pitchFamily="34" charset="0"/>
              <a:cs typeface="Arial" panose="020B0604020202020204" pitchFamily="34" charset="0"/>
              <a:sym typeface="+mn-ea"/>
            </a:endParaRPr>
          </a:p>
          <a:p>
            <a:endParaRPr lang="en-US" altLang="zh-CN"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89025" y="323850"/>
            <a:ext cx="8694420" cy="1188720"/>
          </a:xfrm>
          <a:prstGeom prst="rect">
            <a:avLst/>
          </a:prstGeom>
        </p:spPr>
      </p:pic>
      <p:sp>
        <p:nvSpPr>
          <p:cNvPr id="6" name="文本框 5"/>
          <p:cNvSpPr txBox="1"/>
          <p:nvPr/>
        </p:nvSpPr>
        <p:spPr>
          <a:xfrm>
            <a:off x="492760" y="1661160"/>
            <a:ext cx="10172065" cy="2030095"/>
          </a:xfrm>
          <a:prstGeom prst="rect">
            <a:avLst/>
          </a:prstGeom>
          <a:noFill/>
        </p:spPr>
        <p:txBody>
          <a:bodyPr wrap="square" rtlCol="0">
            <a:spAutoFit/>
          </a:bodyPr>
          <a:lstStyle/>
          <a:p>
            <a:r>
              <a:rPr lang="en-US" altLang="zh-CN" u="sng"/>
              <a:t>About Us</a:t>
            </a:r>
            <a:r>
              <a:rPr lang="en-US" altLang="zh-CN"/>
              <a:t>, Relat is</a:t>
            </a:r>
            <a:r>
              <a:rPr lang="zh-CN" altLang="en-US">
                <a:latin typeface="Microsoft Tai Le" panose="020B0502040204020203" charset="0"/>
                <a:cs typeface="Microsoft Tai Le" panose="020B0502040204020203" charset="0"/>
                <a:sym typeface="+mn-ea"/>
              </a:rPr>
              <a:t> a leading product manufacturer and solution provider in the field of battery monitoring, determinded to bring the secure to the batteries.</a:t>
            </a:r>
            <a:endParaRPr lang="zh-CN" altLang="en-US">
              <a:latin typeface="Microsoft Tai Le" panose="020B0502040204020203" charset="0"/>
              <a:cs typeface="Microsoft Tai Le" panose="020B0502040204020203" charset="0"/>
              <a:sym typeface="+mn-ea"/>
            </a:endParaRPr>
          </a:p>
          <a:p>
            <a:pPr algn="l">
              <a:buClrTx/>
              <a:buSzTx/>
              <a:buFontTx/>
            </a:pPr>
            <a:endParaRPr lang="en-US" altLang="zh-CN"/>
          </a:p>
          <a:p>
            <a:pPr algn="l">
              <a:buClrTx/>
              <a:buSzTx/>
              <a:buFontTx/>
            </a:pPr>
            <a:r>
              <a:rPr lang="en-US" altLang="zh-CN" u="sng"/>
              <a:t>Milestones,</a:t>
            </a:r>
            <a:r>
              <a:rPr lang="en-US" altLang="zh-CN"/>
              <a:t> </a:t>
            </a:r>
            <a:r>
              <a:rPr lang="en-US" altLang="zh-CN">
                <a:sym typeface="+mn-ea"/>
              </a:rPr>
              <a:t>Relat was founded in 2008 which is the earliest battery montioring supplier in China. </a:t>
            </a:r>
            <a:endParaRPr lang="en-US" altLang="zh-CN">
              <a:sym typeface="+mn-ea"/>
            </a:endParaRPr>
          </a:p>
          <a:p>
            <a:pPr algn="l">
              <a:buClrTx/>
              <a:buSzTx/>
              <a:buFontTx/>
            </a:pPr>
            <a:endParaRPr lang="en-US" altLang="zh-CN">
              <a:sym typeface="+mn-ea"/>
            </a:endParaRPr>
          </a:p>
          <a:p>
            <a:pPr algn="l">
              <a:buClrTx/>
              <a:buSzTx/>
              <a:buFontTx/>
            </a:pPr>
            <a:r>
              <a:rPr lang="en-US" altLang="zh-CN" u="sng">
                <a:sym typeface="+mn-ea"/>
              </a:rPr>
              <a:t>Download Center</a:t>
            </a:r>
            <a:r>
              <a:rPr lang="en-US" altLang="zh-CN">
                <a:sym typeface="+mn-ea"/>
              </a:rPr>
              <a:t>, </a:t>
            </a:r>
            <a:r>
              <a:rPr lang="en-US" altLang="zh-CN">
                <a:latin typeface="Microsoft Tai Le" panose="020B0502040204020203" charset="0"/>
                <a:cs typeface="Microsoft Tai Le" panose="020B0502040204020203" charset="0"/>
                <a:sym typeface="+mn-ea"/>
              </a:rPr>
              <a:t>Relat</a:t>
            </a:r>
            <a:r>
              <a:rPr lang="zh-CN" altLang="en-US">
                <a:latin typeface="Microsoft Tai Le" panose="020B0502040204020203" charset="0"/>
                <a:cs typeface="Microsoft Tai Le" panose="020B0502040204020203" charset="0"/>
                <a:sym typeface="+mn-ea"/>
              </a:rPr>
              <a:t> dedicate to providing innovative battery monitoring devices and exceptional service with unparalleled execution for all of our customer.</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629535" y="2465705"/>
            <a:ext cx="5844540" cy="3017520"/>
          </a:xfrm>
          <a:prstGeom prst="rect">
            <a:avLst/>
          </a:prstGeom>
        </p:spPr>
      </p:pic>
      <p:sp>
        <p:nvSpPr>
          <p:cNvPr id="4" name="线形标注 1 3"/>
          <p:cNvSpPr/>
          <p:nvPr/>
        </p:nvSpPr>
        <p:spPr>
          <a:xfrm>
            <a:off x="176530" y="358140"/>
            <a:ext cx="5494020" cy="1434465"/>
          </a:xfrm>
          <a:prstGeom prst="borderCallout1">
            <a:avLst>
              <a:gd name="adj1" fmla="val 100796"/>
              <a:gd name="adj2" fmla="val 99608"/>
              <a:gd name="adj3" fmla="val 151482"/>
              <a:gd name="adj4" fmla="val 82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a:t>Mini Data Center Battery Monitoring System Solution</a:t>
            </a:r>
            <a:endParaRPr lang="en-US" altLang="zh-CN"/>
          </a:p>
          <a:p>
            <a:pPr algn="l"/>
            <a:r>
              <a:rPr lang="en-US" altLang="zh-CN"/>
              <a:t>- Modular level Monitoring</a:t>
            </a:r>
            <a:endParaRPr lang="en-US" altLang="zh-CN"/>
          </a:p>
          <a:p>
            <a:pPr algn="l"/>
            <a:r>
              <a:rPr lang="en-US" altLang="zh-CN"/>
              <a:t>- Remote Monitoring for all batteries</a:t>
            </a:r>
            <a:endParaRPr lang="en-US" altLang="zh-CN"/>
          </a:p>
          <a:p>
            <a:pPr algn="l"/>
            <a:r>
              <a:rPr lang="en-US" altLang="zh-CN"/>
              <a:t>- Export Charge &amp; Discharg Reprot </a:t>
            </a:r>
            <a:endParaRPr lang="en-US" altLang="zh-CN"/>
          </a:p>
        </p:txBody>
      </p:sp>
      <p:sp>
        <p:nvSpPr>
          <p:cNvPr id="6" name="线形标注 1 5"/>
          <p:cNvSpPr/>
          <p:nvPr/>
        </p:nvSpPr>
        <p:spPr>
          <a:xfrm>
            <a:off x="-1667510" y="3576955"/>
            <a:ext cx="3939540" cy="1247775"/>
          </a:xfrm>
          <a:prstGeom prst="borderCallout1">
            <a:avLst>
              <a:gd name="adj1" fmla="val 100796"/>
              <a:gd name="adj2" fmla="val 99608"/>
              <a:gd name="adj3" fmla="val 122974"/>
              <a:gd name="adj4" fmla="val 10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en-US" altLang="zh-CN"/>
              <a:t>4 IN ONE Controller</a:t>
            </a:r>
            <a:endParaRPr lang="en-US" altLang="zh-CN"/>
          </a:p>
          <a:p>
            <a:pPr algn="just" fontAlgn="auto">
              <a:lnSpc>
                <a:spcPct val="150000"/>
              </a:lnSpc>
            </a:pPr>
            <a:r>
              <a:rPr lang="en-US" altLang="zh-CN"/>
              <a:t>- </a:t>
            </a:r>
            <a:r>
              <a:rPr lang="en-US" altLang="zh-CN">
                <a:sym typeface="+mn-ea"/>
              </a:rPr>
              <a:t> 48VDC systems using (4) 12V batteries. </a:t>
            </a:r>
            <a:endParaRPr lang="en-US" altLang="zh-CN"/>
          </a:p>
        </p:txBody>
      </p:sp>
      <p:sp>
        <p:nvSpPr>
          <p:cNvPr id="7" name="线形标注 1 6"/>
          <p:cNvSpPr/>
          <p:nvPr/>
        </p:nvSpPr>
        <p:spPr>
          <a:xfrm>
            <a:off x="6429375" y="358140"/>
            <a:ext cx="5494020" cy="1434465"/>
          </a:xfrm>
          <a:prstGeom prst="borderCallout1">
            <a:avLst>
              <a:gd name="adj1" fmla="val 99734"/>
              <a:gd name="adj2" fmla="val 774"/>
              <a:gd name="adj3" fmla="val 148384"/>
              <a:gd name="adj4" fmla="val 25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a:t>Data Center Battery Monitoring System Solution</a:t>
            </a:r>
            <a:endParaRPr lang="en-US" altLang="zh-CN"/>
          </a:p>
          <a:p>
            <a:pPr algn="l"/>
            <a:r>
              <a:rPr lang="en-US" altLang="zh-CN">
                <a:sym typeface="+mn-ea"/>
              </a:rPr>
              <a:t>-10 inch LCD Full HD Touch Screen bring you perfect visual experience.</a:t>
            </a:r>
            <a:endParaRPr lang="en-US" altLang="zh-CN"/>
          </a:p>
          <a:p>
            <a:pPr algn="l" fontAlgn="auto">
              <a:lnSpc>
                <a:spcPct val="100000"/>
              </a:lnSpc>
              <a:buClrTx/>
              <a:buSzTx/>
              <a:buFontTx/>
            </a:pPr>
            <a:r>
              <a:rPr lang="en-US" altLang="zh-CN"/>
              <a:t>-</a:t>
            </a:r>
            <a:r>
              <a:rPr lang="en-US" altLang="zh-CN">
                <a:sym typeface="+mn-ea"/>
              </a:rPr>
              <a:t>Use huge data analysistechnologies, collecting all battery data in second level</a:t>
            </a:r>
            <a:endParaRPr lang="en-US" altLang="zh-CN"/>
          </a:p>
        </p:txBody>
      </p:sp>
      <p:sp>
        <p:nvSpPr>
          <p:cNvPr id="8" name="线形标注 1 7"/>
          <p:cNvSpPr/>
          <p:nvPr/>
        </p:nvSpPr>
        <p:spPr>
          <a:xfrm>
            <a:off x="5670550" y="5741670"/>
            <a:ext cx="3939540" cy="1247775"/>
          </a:xfrm>
          <a:prstGeom prst="borderCallout1">
            <a:avLst>
              <a:gd name="adj1" fmla="val 5445"/>
              <a:gd name="adj2" fmla="val 1821"/>
              <a:gd name="adj3" fmla="val -29618"/>
              <a:gd name="adj4" fmla="val -15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en-US" altLang="zh-CN"/>
              <a:t>Relat Smart Clouds</a:t>
            </a:r>
            <a:endParaRPr lang="en-US" altLang="zh-CN"/>
          </a:p>
          <a:p>
            <a:pPr algn="just" fontAlgn="auto">
              <a:lnSpc>
                <a:spcPct val="150000"/>
              </a:lnSpc>
            </a:pPr>
            <a:r>
              <a:rPr lang="en-US" altLang="zh-CN"/>
              <a:t>-Monitoring all electrical equipments</a:t>
            </a:r>
            <a:endParaRPr lang="en-US" altLang="zh-CN"/>
          </a:p>
        </p:txBody>
      </p:sp>
    </p:spTree>
  </p:cSld>
  <p:clrMapOvr>
    <a:masterClrMapping/>
  </p:clrMapOvr>
</p:sld>
</file>

<file path=ppt/tags/tag1.xml><?xml version="1.0" encoding="utf-8"?>
<p:tagLst xmlns:p="http://schemas.openxmlformats.org/presentationml/2006/main">
  <p:tag name="KSO_WM_UNIT_TABLE_BEAUTIFY" val="smartTable{dbac9ceb-af10-418d-8bba-d3615aba1cda}"/>
  <p:tag name="KSO_WM_UNIT_VALUE" val="1024*2213"/>
  <p:tag name="KSO_WM_UNIT_HIGHLIGHT" val="0"/>
  <p:tag name="KSO_WM_UNIT_COMPATIBLE" val="0"/>
  <p:tag name="KSO_WM_UNIT_DIAGRAM_ISNUMVISUAL" val="0"/>
  <p:tag name="KSO_WM_UNIT_DIAGRAM_ISREFERUNIT" val="0"/>
  <p:tag name="KSO_WM_UNIT_TYPE" val="β"/>
  <p:tag name="KSO_WM_UNIT_INDEX" val="1"/>
  <p:tag name="KSO_WM_UNIT_ID" val="mixed20203794_1*β*1"/>
  <p:tag name="KSO_WM_TEMPLATE_CATEGORY" val="mixed"/>
  <p:tag name="KSO_WM_TEMPLATE_INDEX" val="20203794"/>
  <p:tag name="KSO_WM_UNIT_LAYERLEVEL" val="1"/>
  <p:tag name="KSO_WM_TAG_VERSION" val="1.0"/>
  <p:tag name="KSO_WM_BEAUTIFY_FLAG" val="#wm#"/>
  <p:tag name="TABLE_ENDDRAG_ORIGIN_RECT" val="756*391"/>
  <p:tag name="TABLE_ENDDRAG_RECT" val="120*60*756*391"/>
</p:tagLst>
</file>

<file path=ppt/tags/tag2.xml><?xml version="1.0" encoding="utf-8"?>
<p:tagLst xmlns:p="http://schemas.openxmlformats.org/presentationml/2006/main">
  <p:tag name="KSO_WM_UNIT_TABLE_BEAUTIFY" val="smartTable{dbac9ceb-af10-418d-8bba-d3615aba1cda}"/>
  <p:tag name="KSO_WM_UNIT_VALUE" val="1024*2213"/>
  <p:tag name="KSO_WM_UNIT_HIGHLIGHT" val="0"/>
  <p:tag name="KSO_WM_UNIT_COMPATIBLE" val="0"/>
  <p:tag name="KSO_WM_UNIT_DIAGRAM_ISNUMVISUAL" val="0"/>
  <p:tag name="KSO_WM_UNIT_DIAGRAM_ISREFERUNIT" val="0"/>
  <p:tag name="KSO_WM_UNIT_TYPE" val="β"/>
  <p:tag name="KSO_WM_UNIT_INDEX" val="1"/>
  <p:tag name="KSO_WM_UNIT_ID" val="mixed20203794_1*β*1"/>
  <p:tag name="KSO_WM_TEMPLATE_CATEGORY" val="mixed"/>
  <p:tag name="KSO_WM_TEMPLATE_INDEX" val="20203794"/>
  <p:tag name="KSO_WM_UNIT_LAYERLEVEL" val="1"/>
  <p:tag name="KSO_WM_TAG_VERSION" val="1.0"/>
  <p:tag name="KSO_WM_BEAUTIFY_FLAG" val="#wm#"/>
  <p:tag name="TABLE_ENDDRAG_ORIGIN_RECT" val="767*523"/>
  <p:tag name="TABLE_ENDDRAG_RECT" val="63*8*767*5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7242</Words>
  <Application>WPS 演示</Application>
  <PresentationFormat>宽屏</PresentationFormat>
  <Paragraphs>197</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Microsoft Tai Le</vt:lpstr>
      <vt:lpstr>Arial Unicode MS</vt:lpstr>
      <vt:lpstr>微软雅黑</vt:lpstr>
      <vt:lpstr>Candara</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We are a leading product manufacturer and solution provider in the field of battery monitoring, determinded to bring the secure to the batteries.  Our R&amp;D team was founded by a team of engineer with 20 years experiences in electronic engineering in 2015. The development and manufacture of battery monitoring system are combined with cut-edge EDA design technology, robust reliability design technology, white box testing technology.  In August 2008, Shenzhen Relat Electronic Technology Co., Ltd. was founded. We research,development and manufacture of battery monitoring system for various sector like data center, telecom base station, power plant, rapid transit railway, semiconductor,medicine, bank, securities,insurance and etc.   We dedicate to providing innovative battery monitoring devices and exceptional service with unparalleled execution for all of our customer. We are steadily creating a long-term future plan and are progressing towards the goal of building a world-class brand with all of our global partners and distributors, which will allow us to go forward into the next decade and beyond.</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dxy</dc:creator>
  <cp:lastModifiedBy>流川枫</cp:lastModifiedBy>
  <cp:revision>15</cp:revision>
  <dcterms:created xsi:type="dcterms:W3CDTF">2021-07-21T08:55:00Z</dcterms:created>
  <dcterms:modified xsi:type="dcterms:W3CDTF">2021-08-10T10:49:48Z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C8AF84982469445C906A71E8EA9B292E</vt:lpwstr>
  </property>
  <property fmtid="{D5CDD505-2E9C-101B-9397-08002B2CF9AE}" pid="3" name="KSOProductBuildVer">
    <vt:lpwstr>2052-11.1.0.10214</vt:lpwstr>
  </property>
</Properties>
</file>